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56" r:id="rId3"/>
    <p:sldId id="259" r:id="rId4"/>
    <p:sldId id="267" r:id="rId5"/>
    <p:sldId id="268" r:id="rId6"/>
    <p:sldId id="257" r:id="rId7"/>
    <p:sldId id="260" r:id="rId8"/>
    <p:sldId id="261" r:id="rId9"/>
    <p:sldId id="262" r:id="rId10"/>
    <p:sldId id="263" r:id="rId11"/>
    <p:sldId id="264" r:id="rId12"/>
    <p:sldId id="265" r:id="rId13"/>
    <p:sldId id="266" r:id="rId14"/>
    <p:sldId id="270"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8519" autoAdjust="0"/>
  </p:normalViewPr>
  <p:slideViewPr>
    <p:cSldViewPr showGuides="1">
      <p:cViewPr varScale="1">
        <p:scale>
          <a:sx n="77" d="100"/>
          <a:sy n="77" d="100"/>
        </p:scale>
        <p:origin x="-893"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D24259-C8C5-4894-A219-E0EDE22CA27E}" type="datetimeFigureOut">
              <a:rPr lang="en-US" smtClean="0"/>
              <a:pPr/>
              <a:t>3/1/2008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2D341C-BF1F-485F-BBAF-9F06F134A55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Introduction\Welcome</a:t>
            </a:r>
          </a:p>
          <a:p>
            <a:pPr>
              <a:buFontTx/>
              <a:buChar char="-"/>
            </a:pPr>
            <a:r>
              <a:rPr lang="en-US" dirty="0" smtClean="0"/>
              <a:t>Purpose</a:t>
            </a:r>
            <a:r>
              <a:rPr lang="en-US" baseline="0" dirty="0" smtClean="0"/>
              <a:t> of Class</a:t>
            </a:r>
          </a:p>
          <a:p>
            <a:pPr>
              <a:buFontTx/>
              <a:buChar char="-"/>
            </a:pPr>
            <a:r>
              <a:rPr lang="en-US" baseline="0" dirty="0" smtClean="0"/>
              <a:t>Syllabus</a:t>
            </a:r>
          </a:p>
          <a:p>
            <a:pPr>
              <a:buFontTx/>
              <a:buChar char="-"/>
            </a:pPr>
            <a:r>
              <a:rPr lang="en-US" baseline="0" dirty="0" smtClean="0"/>
              <a:t>Start with some Theory</a:t>
            </a:r>
            <a:endParaRPr lang="en-US" dirty="0" smtClean="0"/>
          </a:p>
        </p:txBody>
      </p:sp>
      <p:sp>
        <p:nvSpPr>
          <p:cNvPr id="4" name="Slide Number Placeholder 3"/>
          <p:cNvSpPr>
            <a:spLocks noGrp="1"/>
          </p:cNvSpPr>
          <p:nvPr>
            <p:ph type="sldNum" sz="quarter" idx="10"/>
          </p:nvPr>
        </p:nvSpPr>
        <p:spPr/>
        <p:txBody>
          <a:bodyPr/>
          <a:lstStyle/>
          <a:p>
            <a:fld id="{812D341C-BF1F-485F-BBAF-9F06F134A55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Have you ever tried to use a kitchen knife as a screw driver? It doesn't work well. </a:t>
            </a:r>
            <a:endParaRPr lang="en-US" dirty="0"/>
          </a:p>
        </p:txBody>
      </p:sp>
      <p:sp>
        <p:nvSpPr>
          <p:cNvPr id="4" name="Slide Number Placeholder 3"/>
          <p:cNvSpPr>
            <a:spLocks noGrp="1"/>
          </p:cNvSpPr>
          <p:nvPr>
            <p:ph type="sldNum" sz="quarter" idx="10"/>
          </p:nvPr>
        </p:nvSpPr>
        <p:spPr/>
        <p:txBody>
          <a:bodyPr/>
          <a:lstStyle/>
          <a:p>
            <a:fld id="{812D341C-BF1F-485F-BBAF-9F06F134A55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If you have a surgeon working on you, you don't want him using a chain saw. </a:t>
            </a:r>
            <a:endParaRPr lang="en-US" dirty="0"/>
          </a:p>
        </p:txBody>
      </p:sp>
      <p:sp>
        <p:nvSpPr>
          <p:cNvPr id="4" name="Slide Number Placeholder 3"/>
          <p:cNvSpPr>
            <a:spLocks noGrp="1"/>
          </p:cNvSpPr>
          <p:nvPr>
            <p:ph type="sldNum" sz="quarter" idx="10"/>
          </p:nvPr>
        </p:nvSpPr>
        <p:spPr/>
        <p:txBody>
          <a:bodyPr/>
          <a:lstStyle/>
          <a:p>
            <a:fld id="{812D341C-BF1F-485F-BBAF-9F06F134A55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And, you don’t want your dentist using a jackhammer!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You want the right tools &amp; equipment for the situation.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You want to know the right way to use that tool.</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12D341C-BF1F-485F-BBAF-9F06F134A55C}"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mn-lt"/>
                <a:ea typeface="Calibri"/>
                <a:cs typeface="Times New Roman"/>
              </a:rPr>
              <a:t>This morning we're going to take a look at the Bible—the owner's manual that God has given us. 2 Tim 3:17 makes that very clear: "The Scriptures are the comprehensive equipment of the man of God &amp; fit him fully for all branches of his work." Let’s talk about how to use your equipment—asking first: WHY DO I NEED THE BIBLE?</a:t>
            </a:r>
            <a:endParaRPr lang="en-US" dirty="0"/>
          </a:p>
        </p:txBody>
      </p:sp>
      <p:sp>
        <p:nvSpPr>
          <p:cNvPr id="4" name="Slide Number Placeholder 3"/>
          <p:cNvSpPr>
            <a:spLocks noGrp="1"/>
          </p:cNvSpPr>
          <p:nvPr>
            <p:ph type="sldNum" sz="quarter" idx="10"/>
          </p:nvPr>
        </p:nvSpPr>
        <p:spPr/>
        <p:txBody>
          <a:bodyPr/>
          <a:lstStyle/>
          <a:p>
            <a:fld id="{812D341C-BF1F-485F-BBAF-9F06F134A55C}"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dirty="0" smtClean="0">
                <a:latin typeface="+mn-lt"/>
                <a:ea typeface="Calibri"/>
                <a:cs typeface="Times New Roman"/>
              </a:rPr>
              <a:t>Answer 1: I Need The Bible To Help Me Know God. There are a lot of things we can know about God in nature: He's powerful &amp; creative &amp; organized. But most of what we know about God is only known because He chose to reveal Himself through a book, the Bible.</a:t>
            </a:r>
          </a:p>
          <a:p>
            <a:endParaRPr lang="en-US" sz="1200" dirty="0" smtClean="0">
              <a:latin typeface="+mn-lt"/>
              <a:ea typeface="Calibri"/>
              <a:cs typeface="Times New Roman"/>
            </a:endParaRPr>
          </a:p>
          <a:p>
            <a:r>
              <a:rPr lang="en-US" sz="1200" kern="1200" dirty="0" smtClean="0">
                <a:solidFill>
                  <a:schemeClr val="tx1"/>
                </a:solidFill>
                <a:latin typeface="+mn-lt"/>
                <a:ea typeface="+mn-ea"/>
                <a:cs typeface="+mn-cs"/>
              </a:rPr>
              <a:t>Answer 2: I Need The Bible To Teach Me The Truth. In this age of truth decay who are you going to trust? According to recent polls people trust politicians, advertisers &amp; the media less &amp; less. Jesus says "Know the truth; the truth shall set you free." He even goes so far as to say “I am the Truth.” When God speaks it, He's not putting you on, He’s not blowing smoke—it’s eternal truth you can count on.</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Answer 3: I Need The Bible To Show Me How To Live. A few year’s ago there was a popular a book: Life's Little Instruction Book. The Bible is God's big instruction book. The difference is: Life's Little Instruction Book is man's opinion—the Bible is what God says works.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Answer 4: I Need The Bible To Give Me Spiritual Strength. Whatever God asks us to do—He always gives us the power to do &amp; we find power in the spiritual truth of His word.</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Now—most of you know these 4 purposes of the Word. But while you know the Word of God is good for you—you might be inclined to say that you don't get a whole lot out of it. You need to be taught HOW TO USE THE OWNER'S MANUAL. </a:t>
            </a:r>
            <a:r>
              <a:rPr lang="en-US" sz="1200" dirty="0" smtClean="0">
                <a:latin typeface="+mn-lt"/>
                <a:ea typeface="Calibri"/>
                <a:cs typeface="Times New Roman"/>
              </a:rPr>
              <a:t/>
            </a:r>
            <a:br>
              <a:rPr lang="en-US" sz="1200" dirty="0" smtClean="0">
                <a:latin typeface="+mn-lt"/>
                <a:ea typeface="Calibri"/>
                <a:cs typeface="Times New Roman"/>
              </a:rPr>
            </a:br>
            <a:endParaRPr lang="en-US" dirty="0"/>
          </a:p>
        </p:txBody>
      </p:sp>
      <p:sp>
        <p:nvSpPr>
          <p:cNvPr id="4" name="Slide Number Placeholder 3"/>
          <p:cNvSpPr>
            <a:spLocks noGrp="1"/>
          </p:cNvSpPr>
          <p:nvPr>
            <p:ph type="sldNum" sz="quarter" idx="10"/>
          </p:nvPr>
        </p:nvSpPr>
        <p:spPr/>
        <p:txBody>
          <a:bodyPr/>
          <a:lstStyle/>
          <a:p>
            <a:fld id="{812D341C-BF1F-485F-BBAF-9F06F134A55C}"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kern="1200" baseline="0" dirty="0" smtClean="0">
              <a:solidFill>
                <a:schemeClr val="tx1"/>
              </a:solidFill>
              <a:latin typeface="+mn-lt"/>
              <a:ea typeface="+mn-ea"/>
              <a:cs typeface="+mn-cs"/>
            </a:endParaRPr>
          </a:p>
          <a:p>
            <a:endParaRPr lang="en-US" sz="11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12D341C-BF1F-485F-BBAF-9F06F134A55C}"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smtClean="0"/>
          </a:p>
        </p:txBody>
      </p:sp>
      <p:sp>
        <p:nvSpPr>
          <p:cNvPr id="4" name="Slide Number Placeholder 3"/>
          <p:cNvSpPr>
            <a:spLocks noGrp="1"/>
          </p:cNvSpPr>
          <p:nvPr>
            <p:ph type="sldNum" sz="quarter" idx="10"/>
          </p:nvPr>
        </p:nvSpPr>
        <p:spPr/>
        <p:txBody>
          <a:bodyPr/>
          <a:lstStyle/>
          <a:p>
            <a:fld id="{812D341C-BF1F-485F-BBAF-9F06F134A55C}"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5262B0-BCA0-4382-8625-2650988F1717}" type="datetimeFigureOut">
              <a:rPr lang="en-US" smtClean="0"/>
              <a:pPr/>
              <a:t>3/1/2008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64A45-946E-4526-8D9E-B16A50883B0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262B0-BCA0-4382-8625-2650988F1717}" type="datetimeFigureOut">
              <a:rPr lang="en-US" smtClean="0"/>
              <a:pPr/>
              <a:t>3/1/2008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64A45-946E-4526-8D9E-B16A50883B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262B0-BCA0-4382-8625-2650988F1717}" type="datetimeFigureOut">
              <a:rPr lang="en-US" smtClean="0"/>
              <a:pPr/>
              <a:t>3/1/2008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64A45-946E-4526-8D9E-B16A50883B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262B0-BCA0-4382-8625-2650988F1717}" type="datetimeFigureOut">
              <a:rPr lang="en-US" smtClean="0"/>
              <a:pPr/>
              <a:t>3/1/2008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64A45-946E-4526-8D9E-B16A50883B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09999" y="4406900"/>
            <a:ext cx="5105401"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809999" y="2906713"/>
            <a:ext cx="51054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5262B0-BCA0-4382-8625-2650988F1717}" type="datetimeFigureOut">
              <a:rPr lang="en-US" smtClean="0"/>
              <a:pPr/>
              <a:t>3/1/2008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64A45-946E-4526-8D9E-B16A50883B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5262B0-BCA0-4382-8625-2650988F1717}" type="datetimeFigureOut">
              <a:rPr lang="en-US" smtClean="0"/>
              <a:pPr/>
              <a:t>3/1/2008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64A45-946E-4526-8D9E-B16A50883B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5262B0-BCA0-4382-8625-2650988F1717}" type="datetimeFigureOut">
              <a:rPr lang="en-US" smtClean="0"/>
              <a:pPr/>
              <a:t>3/1/2008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264A45-946E-4526-8D9E-B16A50883B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5262B0-BCA0-4382-8625-2650988F1717}" type="datetimeFigureOut">
              <a:rPr lang="en-US" smtClean="0"/>
              <a:pPr/>
              <a:t>3/1/2008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264A45-946E-4526-8D9E-B16A50883B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262B0-BCA0-4382-8625-2650988F1717}" type="datetimeFigureOut">
              <a:rPr lang="en-US" smtClean="0"/>
              <a:pPr/>
              <a:t>3/1/2008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264A45-946E-4526-8D9E-B16A50883B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262B0-BCA0-4382-8625-2650988F1717}" type="datetimeFigureOut">
              <a:rPr lang="en-US" smtClean="0"/>
              <a:pPr/>
              <a:t>3/1/2008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64A45-946E-4526-8D9E-B16A50883B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262B0-BCA0-4382-8625-2650988F1717}" type="datetimeFigureOut">
              <a:rPr lang="en-US" smtClean="0"/>
              <a:pPr/>
              <a:t>3/1/2008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64A45-946E-4526-8D9E-B16A50883B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33800" y="457200"/>
            <a:ext cx="5181600" cy="96043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10000" y="1600200"/>
            <a:ext cx="5029200" cy="4724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262B0-BCA0-4382-8625-2650988F1717}" type="datetimeFigureOut">
              <a:rPr lang="en-US" smtClean="0"/>
              <a:pPr/>
              <a:t>3/1/2008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64A45-946E-4526-8D9E-B16A50883B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to study the Bible</a:t>
            </a:r>
            <a:endParaRPr lang="en-US" dirty="0"/>
          </a:p>
        </p:txBody>
      </p:sp>
      <p:sp>
        <p:nvSpPr>
          <p:cNvPr id="5" name="Text Placeholder 4"/>
          <p:cNvSpPr>
            <a:spLocks noGrp="1"/>
          </p:cNvSpPr>
          <p:nvPr>
            <p:ph type="body" idx="1"/>
          </p:nvPr>
        </p:nvSpPr>
        <p:spPr/>
        <p:txBody>
          <a:bodyPr/>
          <a:lstStyle/>
          <a:p>
            <a:r>
              <a:rPr lang="en-US" dirty="0" smtClean="0"/>
              <a:t>Unlocking God’s Word</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t>Benefits of Bible Study</a:t>
            </a:r>
            <a:endParaRPr lang="en-US" b="1" dirty="0"/>
          </a:p>
        </p:txBody>
      </p:sp>
      <p:sp>
        <p:nvSpPr>
          <p:cNvPr id="5" name="Content Placeholder 4"/>
          <p:cNvSpPr>
            <a:spLocks noGrp="1"/>
          </p:cNvSpPr>
          <p:nvPr>
            <p:ph idx="1"/>
          </p:nvPr>
        </p:nvSpPr>
        <p:spPr/>
        <p:txBody>
          <a:bodyPr>
            <a:normAutofit/>
          </a:bodyPr>
          <a:lstStyle/>
          <a:p>
            <a:pPr marL="514350" indent="-514350">
              <a:buNone/>
            </a:pPr>
            <a:r>
              <a:rPr lang="en-US" dirty="0" smtClean="0"/>
              <a:t>2.  I gain </a:t>
            </a:r>
            <a:r>
              <a:rPr lang="en-US" b="1" u="sng" dirty="0" smtClean="0"/>
              <a:t>PERSPECTIVE</a:t>
            </a:r>
            <a:endParaRPr lang="en-US" dirty="0" smtClean="0"/>
          </a:p>
          <a:p>
            <a:pPr marL="514350" indent="-514350">
              <a:buNone/>
            </a:pPr>
            <a:endParaRPr lang="en-US" dirty="0"/>
          </a:p>
          <a:p>
            <a:pPr marL="514350" indent="-514350" algn="ctr">
              <a:buNone/>
            </a:pPr>
            <a:r>
              <a:rPr lang="en-US" b="1" dirty="0" smtClean="0"/>
              <a:t>Goal</a:t>
            </a:r>
            <a:endParaRPr lang="en-US" b="1" dirty="0"/>
          </a:p>
          <a:p>
            <a:pPr marL="0" indent="0" algn="ctr">
              <a:buNone/>
            </a:pPr>
            <a:r>
              <a:rPr lang="en-US" dirty="0" smtClean="0"/>
              <a:t>That I’ll know the </a:t>
            </a:r>
            <a:r>
              <a:rPr lang="en-US" b="1" dirty="0" smtClean="0"/>
              <a:t>MIND</a:t>
            </a:r>
            <a:r>
              <a:rPr lang="en-US" dirty="0" smtClean="0"/>
              <a:t> of God</a:t>
            </a:r>
          </a:p>
          <a:p>
            <a:pPr marL="0" indent="0" algn="ctr">
              <a:buNone/>
            </a:pPr>
            <a:endParaRPr lang="en-US" dirty="0"/>
          </a:p>
          <a:p>
            <a:pPr marL="0" indent="0" algn="ctr">
              <a:buNone/>
            </a:pPr>
            <a:r>
              <a:rPr lang="en-US" b="1" dirty="0" smtClean="0"/>
              <a:t>How?</a:t>
            </a:r>
            <a:endParaRPr lang="en-US" dirty="0" smtClean="0"/>
          </a:p>
          <a:p>
            <a:pPr marL="0" indent="0" algn="ctr">
              <a:buNone/>
            </a:pPr>
            <a:r>
              <a:rPr lang="en-US" dirty="0" smtClean="0"/>
              <a:t>By </a:t>
            </a:r>
            <a:r>
              <a:rPr lang="en-US" b="1" u="sng" dirty="0" smtClean="0"/>
              <a:t>STUDYING</a:t>
            </a:r>
            <a:r>
              <a:rPr lang="en-US" dirty="0" smtClean="0"/>
              <a:t> it</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1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1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10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5">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10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t>Benefits of Bible Study</a:t>
            </a:r>
            <a:endParaRPr lang="en-US" b="1" dirty="0"/>
          </a:p>
        </p:txBody>
      </p:sp>
      <p:sp>
        <p:nvSpPr>
          <p:cNvPr id="5" name="Content Placeholder 4"/>
          <p:cNvSpPr>
            <a:spLocks noGrp="1"/>
          </p:cNvSpPr>
          <p:nvPr>
            <p:ph idx="1"/>
          </p:nvPr>
        </p:nvSpPr>
        <p:spPr/>
        <p:txBody>
          <a:bodyPr>
            <a:normAutofit/>
          </a:bodyPr>
          <a:lstStyle/>
          <a:p>
            <a:pPr marL="514350" indent="-514350">
              <a:buNone/>
            </a:pPr>
            <a:r>
              <a:rPr lang="en-US" dirty="0" smtClean="0"/>
              <a:t>3.  I develop </a:t>
            </a:r>
            <a:r>
              <a:rPr lang="en-US" b="1" u="sng" dirty="0" smtClean="0"/>
              <a:t>CONVICTIONS</a:t>
            </a:r>
            <a:endParaRPr lang="en-US" dirty="0" smtClean="0"/>
          </a:p>
          <a:p>
            <a:pPr marL="514350" indent="-514350">
              <a:buNone/>
            </a:pPr>
            <a:endParaRPr lang="en-US" dirty="0"/>
          </a:p>
          <a:p>
            <a:pPr marL="514350" indent="-514350" algn="ctr">
              <a:buNone/>
            </a:pPr>
            <a:r>
              <a:rPr lang="en-US" b="1" dirty="0" smtClean="0"/>
              <a:t>Goal</a:t>
            </a:r>
            <a:endParaRPr lang="en-US" b="1" dirty="0"/>
          </a:p>
          <a:p>
            <a:pPr marL="0" indent="0" algn="ctr">
              <a:buNone/>
            </a:pPr>
            <a:r>
              <a:rPr lang="en-US" dirty="0" smtClean="0"/>
              <a:t>That I’ll know the </a:t>
            </a:r>
            <a:r>
              <a:rPr lang="en-US" b="1" dirty="0" smtClean="0"/>
              <a:t>VALUES</a:t>
            </a:r>
            <a:r>
              <a:rPr lang="en-US" dirty="0" smtClean="0"/>
              <a:t> of God</a:t>
            </a:r>
          </a:p>
          <a:p>
            <a:pPr marL="0" indent="0" algn="ctr">
              <a:buNone/>
            </a:pPr>
            <a:endParaRPr lang="en-US" dirty="0"/>
          </a:p>
          <a:p>
            <a:pPr marL="0" indent="0" algn="ctr">
              <a:buNone/>
            </a:pPr>
            <a:r>
              <a:rPr lang="en-US" b="1" dirty="0" smtClean="0"/>
              <a:t>How?</a:t>
            </a:r>
            <a:endParaRPr lang="en-US" dirty="0" smtClean="0"/>
          </a:p>
          <a:p>
            <a:pPr marL="0" indent="0" algn="ctr">
              <a:buNone/>
            </a:pPr>
            <a:r>
              <a:rPr lang="en-US" b="1" u="sng" dirty="0" smtClean="0"/>
              <a:t>MEDITATION</a:t>
            </a:r>
            <a:endParaRPr lang="en-US" b="1" u="sng"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1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1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10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5">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10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t>Benefits of Bible Study</a:t>
            </a:r>
            <a:endParaRPr lang="en-US" b="1" dirty="0"/>
          </a:p>
        </p:txBody>
      </p:sp>
      <p:sp>
        <p:nvSpPr>
          <p:cNvPr id="5" name="Content Placeholder 4"/>
          <p:cNvSpPr>
            <a:spLocks noGrp="1"/>
          </p:cNvSpPr>
          <p:nvPr>
            <p:ph idx="1"/>
          </p:nvPr>
        </p:nvSpPr>
        <p:spPr/>
        <p:txBody>
          <a:bodyPr>
            <a:normAutofit/>
          </a:bodyPr>
          <a:lstStyle/>
          <a:p>
            <a:pPr marL="514350" indent="-514350">
              <a:buNone/>
            </a:pPr>
            <a:r>
              <a:rPr lang="en-US" dirty="0" smtClean="0"/>
              <a:t>4.  I sharpen my </a:t>
            </a:r>
            <a:r>
              <a:rPr lang="en-US" b="1" u="sng" dirty="0" smtClean="0"/>
              <a:t>SKILLS</a:t>
            </a:r>
            <a:endParaRPr lang="en-US" dirty="0" smtClean="0"/>
          </a:p>
          <a:p>
            <a:pPr marL="514350" indent="-514350">
              <a:buNone/>
            </a:pPr>
            <a:endParaRPr lang="en-US" dirty="0"/>
          </a:p>
          <a:p>
            <a:pPr marL="514350" indent="-514350" algn="ctr">
              <a:buNone/>
            </a:pPr>
            <a:r>
              <a:rPr lang="en-US" b="1" dirty="0" smtClean="0"/>
              <a:t>Goal</a:t>
            </a:r>
            <a:endParaRPr lang="en-US" b="1" dirty="0"/>
          </a:p>
          <a:p>
            <a:pPr marL="0" indent="0" algn="ctr">
              <a:buNone/>
            </a:pPr>
            <a:r>
              <a:rPr lang="en-US" dirty="0" smtClean="0"/>
              <a:t>That I’ll do the </a:t>
            </a:r>
            <a:r>
              <a:rPr lang="en-US" b="1" dirty="0" smtClean="0"/>
              <a:t>WILL</a:t>
            </a:r>
            <a:r>
              <a:rPr lang="en-US" dirty="0" smtClean="0"/>
              <a:t> of God</a:t>
            </a:r>
          </a:p>
          <a:p>
            <a:pPr marL="0" indent="0" algn="ctr">
              <a:buNone/>
            </a:pPr>
            <a:endParaRPr lang="en-US" dirty="0"/>
          </a:p>
          <a:p>
            <a:pPr marL="0" indent="0" algn="ctr">
              <a:buNone/>
            </a:pPr>
            <a:r>
              <a:rPr lang="en-US" b="1" dirty="0" smtClean="0"/>
              <a:t>How?</a:t>
            </a:r>
            <a:endParaRPr lang="en-US" dirty="0" smtClean="0"/>
          </a:p>
          <a:p>
            <a:pPr marL="0" indent="0" algn="ctr">
              <a:buNone/>
            </a:pPr>
            <a:r>
              <a:rPr lang="en-US" dirty="0" smtClean="0"/>
              <a:t>By </a:t>
            </a:r>
            <a:r>
              <a:rPr lang="en-US" b="1" u="sng" dirty="0" smtClean="0"/>
              <a:t>DOING IT</a:t>
            </a:r>
            <a:endParaRPr lang="en-US" b="1" u="sng"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1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1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10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5">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10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t>Benefits of Bible Study</a:t>
            </a:r>
            <a:endParaRPr lang="en-US" b="1" dirty="0"/>
          </a:p>
        </p:txBody>
      </p:sp>
      <p:sp>
        <p:nvSpPr>
          <p:cNvPr id="5" name="Content Placeholder 4"/>
          <p:cNvSpPr>
            <a:spLocks noGrp="1"/>
          </p:cNvSpPr>
          <p:nvPr>
            <p:ph idx="1"/>
          </p:nvPr>
        </p:nvSpPr>
        <p:spPr/>
        <p:txBody>
          <a:bodyPr>
            <a:normAutofit/>
          </a:bodyPr>
          <a:lstStyle/>
          <a:p>
            <a:pPr marL="514350" indent="-514350">
              <a:buNone/>
            </a:pPr>
            <a:r>
              <a:rPr lang="en-US" dirty="0" smtClean="0"/>
              <a:t>5.  I build </a:t>
            </a:r>
            <a:r>
              <a:rPr lang="en-US" b="1" u="sng" dirty="0" smtClean="0"/>
              <a:t>CHARACTER</a:t>
            </a:r>
            <a:r>
              <a:rPr lang="en-US" dirty="0" smtClean="0"/>
              <a:t>.</a:t>
            </a:r>
          </a:p>
          <a:p>
            <a:pPr marL="514350" indent="-514350">
              <a:buNone/>
            </a:pPr>
            <a:endParaRPr lang="en-US" dirty="0" smtClean="0"/>
          </a:p>
          <a:p>
            <a:pPr marL="514350" indent="-514350">
              <a:buNone/>
            </a:pPr>
            <a:endParaRPr lang="en-US" dirty="0"/>
          </a:p>
          <a:p>
            <a:pPr marL="514350" indent="-514350" algn="ctr">
              <a:buNone/>
            </a:pPr>
            <a:r>
              <a:rPr lang="en-US" b="1" dirty="0" smtClean="0"/>
              <a:t>Goal</a:t>
            </a:r>
            <a:endParaRPr lang="en-US" b="1" dirty="0"/>
          </a:p>
          <a:p>
            <a:pPr marL="0" indent="0" algn="ctr">
              <a:buNone/>
            </a:pPr>
            <a:r>
              <a:rPr lang="en-US" dirty="0" smtClean="0"/>
              <a:t>That I’ll become </a:t>
            </a:r>
            <a:r>
              <a:rPr lang="en-US" b="1" u="sng" dirty="0" smtClean="0"/>
              <a:t>LIKE</a:t>
            </a:r>
            <a:r>
              <a:rPr lang="en-US" dirty="0" smtClean="0"/>
              <a:t> Christ.</a:t>
            </a:r>
          </a:p>
          <a:p>
            <a:pPr marL="0" indent="0" algn="ctr">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1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
                                            <p:txEl>
                                              <p:pRg st="3" end="3"/>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10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92288" y="4800600"/>
            <a:ext cx="5486400" cy="1371600"/>
          </a:xfrm>
        </p:spPr>
        <p:txBody>
          <a:bodyPr>
            <a:noAutofit/>
          </a:bodyPr>
          <a:lstStyle/>
          <a:p>
            <a:pPr algn="ctr"/>
            <a:r>
              <a:rPr lang="en-US" sz="3200" dirty="0" smtClean="0">
                <a:solidFill>
                  <a:schemeClr val="bg1"/>
                </a:solidFill>
              </a:rPr>
              <a:t>What if we treated our Bible like we treat our cell phone?</a:t>
            </a:r>
            <a:endParaRPr lang="en-US" sz="3200" dirty="0">
              <a:solidFill>
                <a:schemeClr val="bg1"/>
              </a:solidFill>
            </a:endParaRPr>
          </a:p>
        </p:txBody>
      </p:sp>
      <p:pic>
        <p:nvPicPr>
          <p:cNvPr id="7" name="Picture Placeholder 6" descr="CellPhone.jpg"/>
          <p:cNvPicPr>
            <a:picLocks noGrp="1" noChangeAspect="1"/>
          </p:cNvPicPr>
          <p:nvPr>
            <p:ph type="pic" idx="1"/>
          </p:nvPr>
        </p:nvPicPr>
        <p:blipFill>
          <a:blip r:embed="rId2" cstate="print"/>
          <a:srcRect t="9075" b="9075"/>
          <a:stretch>
            <a:fillRect/>
          </a:stretch>
        </p:blipFill>
        <p:spPr>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to study the Bible</a:t>
            </a:r>
            <a:endParaRPr lang="en-US" dirty="0"/>
          </a:p>
        </p:txBody>
      </p:sp>
      <p:sp>
        <p:nvSpPr>
          <p:cNvPr id="5" name="Text Placeholder 4"/>
          <p:cNvSpPr>
            <a:spLocks noGrp="1"/>
          </p:cNvSpPr>
          <p:nvPr>
            <p:ph type="body" idx="1"/>
          </p:nvPr>
        </p:nvSpPr>
        <p:spPr/>
        <p:txBody>
          <a:bodyPr/>
          <a:lstStyle/>
          <a:p>
            <a:r>
              <a:rPr lang="en-US" dirty="0" smtClean="0"/>
              <a:t>Unlocking God’s Word</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bg1"/>
                </a:solidFill>
                <a:effectLst>
                  <a:outerShdw blurRad="38100" dist="38100" dir="2700000" algn="tl">
                    <a:srgbClr val="000000">
                      <a:alpha val="43137"/>
                    </a:srgbClr>
                  </a:outerShdw>
                </a:effectLst>
              </a:rPr>
              <a:t>Using your Owner’s Manual</a:t>
            </a:r>
            <a:endParaRPr lang="en-US"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solidFill>
                  <a:schemeClr val="tx1"/>
                </a:solidFill>
              </a:rPr>
              <a:t>How to Study the Bible</a:t>
            </a:r>
          </a:p>
          <a:p>
            <a:r>
              <a:rPr lang="en-US" dirty="0" smtClean="0">
                <a:solidFill>
                  <a:schemeClr val="tx1"/>
                </a:solidFill>
              </a:rPr>
              <a:t>Week 1</a:t>
            </a:r>
          </a:p>
        </p:txBody>
      </p:sp>
      <p:cxnSp>
        <p:nvCxnSpPr>
          <p:cNvPr id="5" name="Straight Connector 4"/>
          <p:cNvCxnSpPr/>
          <p:nvPr/>
        </p:nvCxnSpPr>
        <p:spPr>
          <a:xfrm>
            <a:off x="1828800" y="3429000"/>
            <a:ext cx="5562600" cy="1588"/>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Timothy 3:17</a:t>
            </a:r>
            <a:endParaRPr lang="en-US" dirty="0"/>
          </a:p>
        </p:txBody>
      </p:sp>
      <p:sp>
        <p:nvSpPr>
          <p:cNvPr id="3" name="Content Placeholder 2"/>
          <p:cNvSpPr>
            <a:spLocks noGrp="1"/>
          </p:cNvSpPr>
          <p:nvPr>
            <p:ph idx="1"/>
          </p:nvPr>
        </p:nvSpPr>
        <p:spPr/>
        <p:txBody>
          <a:bodyPr anchor="ctr" anchorCtr="1">
            <a:normAutofit/>
          </a:bodyPr>
          <a:lstStyle/>
          <a:p>
            <a:pPr marL="0" indent="0" algn="ctr">
              <a:buNone/>
            </a:pPr>
            <a:r>
              <a:rPr lang="en-US" sz="4000" b="1" dirty="0"/>
              <a:t>The Scriptures are </a:t>
            </a:r>
            <a:r>
              <a:rPr lang="en-US" sz="4000" b="1" dirty="0" smtClean="0"/>
              <a:t>the </a:t>
            </a:r>
            <a:r>
              <a:rPr lang="en-US" sz="4800" b="1" u="sng" dirty="0" smtClean="0"/>
              <a:t>comprehensive </a:t>
            </a:r>
            <a:r>
              <a:rPr lang="en-US" sz="4800" b="1" u="sng" dirty="0"/>
              <a:t>equipment</a:t>
            </a:r>
            <a:r>
              <a:rPr lang="en-US" sz="4000" b="1" dirty="0"/>
              <a:t> </a:t>
            </a:r>
            <a:endParaRPr lang="en-US" sz="4000" b="1" dirty="0" smtClean="0"/>
          </a:p>
          <a:p>
            <a:pPr marL="0" indent="0" algn="ctr">
              <a:buNone/>
            </a:pPr>
            <a:r>
              <a:rPr lang="en-US" sz="4000" b="1" dirty="0" smtClean="0"/>
              <a:t>of </a:t>
            </a:r>
            <a:r>
              <a:rPr lang="en-US" sz="4000" b="1" dirty="0"/>
              <a:t>the man of God, and fit him fully for all of his good works.</a:t>
            </a:r>
            <a:endParaRPr lang="en-US" sz="40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Why do I need the Bible?</a:t>
            </a:r>
            <a:endParaRPr lang="en-US" sz="3600" b="1"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To help me </a:t>
            </a:r>
            <a:r>
              <a:rPr lang="en-US" b="1" u="sng" dirty="0" smtClean="0"/>
              <a:t>KNOW</a:t>
            </a:r>
            <a:r>
              <a:rPr lang="en-US" dirty="0" smtClean="0"/>
              <a:t> </a:t>
            </a:r>
            <a:r>
              <a:rPr lang="en-US" b="1" u="sng" dirty="0" smtClean="0"/>
              <a:t>GOD</a:t>
            </a:r>
            <a:r>
              <a:rPr lang="en-US" dirty="0" smtClean="0"/>
              <a:t>.</a:t>
            </a:r>
          </a:p>
          <a:p>
            <a:pPr marL="514350" indent="-514350">
              <a:buFont typeface="+mj-lt"/>
              <a:buAutoNum type="arabicPeriod"/>
            </a:pPr>
            <a:r>
              <a:rPr lang="en-US" dirty="0" smtClean="0"/>
              <a:t>To teach me the </a:t>
            </a:r>
            <a:r>
              <a:rPr lang="en-US" b="1" u="sng" dirty="0" smtClean="0"/>
              <a:t>TRUTH</a:t>
            </a:r>
            <a:r>
              <a:rPr lang="en-US" dirty="0" smtClean="0"/>
              <a:t>.</a:t>
            </a:r>
          </a:p>
          <a:p>
            <a:pPr marL="514350" indent="-514350">
              <a:buFont typeface="+mj-lt"/>
              <a:buAutoNum type="arabicPeriod"/>
            </a:pPr>
            <a:r>
              <a:rPr lang="en-US" dirty="0" smtClean="0"/>
              <a:t>To show me </a:t>
            </a:r>
            <a:r>
              <a:rPr lang="en-US" b="1" u="sng" dirty="0" smtClean="0"/>
              <a:t>HOW</a:t>
            </a:r>
            <a:r>
              <a:rPr lang="en-US" dirty="0" smtClean="0"/>
              <a:t> to </a:t>
            </a:r>
            <a:r>
              <a:rPr lang="en-US" b="1" u="sng" dirty="0" smtClean="0"/>
              <a:t>LIVE</a:t>
            </a:r>
            <a:r>
              <a:rPr lang="en-US" dirty="0" smtClean="0"/>
              <a:t>.</a:t>
            </a:r>
          </a:p>
          <a:p>
            <a:pPr marL="514350" indent="-514350">
              <a:buFont typeface="+mj-lt"/>
              <a:buAutoNum type="arabicPeriod"/>
            </a:pPr>
            <a:r>
              <a:rPr lang="en-US" dirty="0" smtClean="0"/>
              <a:t>To give me </a:t>
            </a:r>
            <a:r>
              <a:rPr lang="en-US" b="1" u="sng" dirty="0" smtClean="0"/>
              <a:t>SPIRITUAL</a:t>
            </a:r>
            <a:r>
              <a:rPr lang="en-US" dirty="0" smtClean="0"/>
              <a:t> </a:t>
            </a:r>
            <a:r>
              <a:rPr lang="en-US" b="1" u="sng" dirty="0" smtClean="0"/>
              <a:t>STRENGTH.</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5 Benefits of Bible Study</a:t>
            </a:r>
            <a:endParaRPr lang="en-US" dirty="0"/>
          </a:p>
        </p:txBody>
      </p:sp>
      <p:sp>
        <p:nvSpPr>
          <p:cNvPr id="5" name="Text Placeholder 4"/>
          <p:cNvSpPr>
            <a:spLocks noGrp="1"/>
          </p:cNvSpPr>
          <p:nvPr>
            <p:ph type="body"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t>Benefits of Bible Study</a:t>
            </a:r>
            <a:endParaRPr lang="en-US" b="1" dirty="0"/>
          </a:p>
        </p:txBody>
      </p:sp>
      <p:sp>
        <p:nvSpPr>
          <p:cNvPr id="5" name="Content Placeholder 4"/>
          <p:cNvSpPr>
            <a:spLocks noGrp="1"/>
          </p:cNvSpPr>
          <p:nvPr>
            <p:ph idx="1"/>
          </p:nvPr>
        </p:nvSpPr>
        <p:spPr/>
        <p:txBody>
          <a:bodyPr/>
          <a:lstStyle/>
          <a:p>
            <a:pPr marL="514350" indent="-514350">
              <a:buAutoNum type="arabicPeriod"/>
            </a:pPr>
            <a:r>
              <a:rPr lang="en-US" dirty="0" smtClean="0"/>
              <a:t>I get </a:t>
            </a:r>
            <a:r>
              <a:rPr lang="en-US" b="1" u="sng" dirty="0" smtClean="0"/>
              <a:t>KNOWLEDGE</a:t>
            </a:r>
            <a:endParaRPr lang="en-US" dirty="0" smtClean="0"/>
          </a:p>
          <a:p>
            <a:pPr marL="514350" indent="-514350">
              <a:buNone/>
            </a:pPr>
            <a:endParaRPr lang="en-US" dirty="0"/>
          </a:p>
          <a:p>
            <a:pPr marL="514350" indent="-514350" algn="ctr">
              <a:buNone/>
            </a:pPr>
            <a:r>
              <a:rPr lang="en-US" b="1" dirty="0" smtClean="0"/>
              <a:t>Goal</a:t>
            </a:r>
            <a:endParaRPr lang="en-US" b="1" dirty="0"/>
          </a:p>
          <a:p>
            <a:pPr marL="0" indent="0" algn="ctr">
              <a:buNone/>
            </a:pPr>
            <a:r>
              <a:rPr lang="en-US" dirty="0" smtClean="0"/>
              <a:t>That I’ll know the </a:t>
            </a:r>
            <a:r>
              <a:rPr lang="en-US" b="1" dirty="0" smtClean="0"/>
              <a:t>WORD</a:t>
            </a:r>
            <a:r>
              <a:rPr lang="en-US" dirty="0" smtClean="0"/>
              <a:t> of God</a:t>
            </a:r>
          </a:p>
          <a:p>
            <a:pPr marL="0" indent="0" algn="ctr">
              <a:buNone/>
            </a:pPr>
            <a:endParaRPr lang="en-US" dirty="0"/>
          </a:p>
          <a:p>
            <a:pPr marL="0" indent="0" algn="ctr">
              <a:buNone/>
            </a:pPr>
            <a:r>
              <a:rPr lang="en-US" b="1" dirty="0" smtClean="0"/>
              <a:t>How?</a:t>
            </a:r>
            <a:endParaRPr lang="en-US" dirty="0" smtClean="0"/>
          </a:p>
          <a:p>
            <a:pPr marL="0" indent="0" algn="ctr">
              <a:buNone/>
            </a:pPr>
            <a:r>
              <a:rPr lang="en-US" dirty="0" smtClean="0"/>
              <a:t>By</a:t>
            </a:r>
            <a:r>
              <a:rPr lang="en-US" b="1" dirty="0" smtClean="0"/>
              <a:t> </a:t>
            </a:r>
            <a:r>
              <a:rPr lang="en-US" b="1" u="sng" dirty="0" smtClean="0"/>
              <a:t>READING</a:t>
            </a:r>
            <a:r>
              <a:rPr lang="en-US" dirty="0" smtClean="0"/>
              <a:t> it</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1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1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10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5">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10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1358</TotalTime>
  <Words>510</Words>
  <Application>Microsoft Office PowerPoint</Application>
  <PresentationFormat>On-screen Show (4:3)</PresentationFormat>
  <Paragraphs>76</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How to study the Bible</vt:lpstr>
      <vt:lpstr>Using your Owner’s Manual</vt:lpstr>
      <vt:lpstr>Slide 3</vt:lpstr>
      <vt:lpstr>Slide 4</vt:lpstr>
      <vt:lpstr>Slide 5</vt:lpstr>
      <vt:lpstr>2 Timothy 3:17</vt:lpstr>
      <vt:lpstr>Why do I need the Bible?</vt:lpstr>
      <vt:lpstr>5 Benefits of Bible Study</vt:lpstr>
      <vt:lpstr>Benefits of Bible Study</vt:lpstr>
      <vt:lpstr>Benefits of Bible Study</vt:lpstr>
      <vt:lpstr>Benefits of Bible Study</vt:lpstr>
      <vt:lpstr>Benefits of Bible Study</vt:lpstr>
      <vt:lpstr>Benefits of Bible Study</vt:lpstr>
      <vt:lpstr>What if we treated our Bible like we treat our cell phone?</vt:lpstr>
      <vt:lpstr>How to study the Bible</vt:lpstr>
    </vt:vector>
  </TitlesOfParts>
  <Company>ARELLO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study the Bible</dc:title>
  <dc:creator>Randall Bowman </dc:creator>
  <cp:lastModifiedBy>Randall Bowman </cp:lastModifiedBy>
  <cp:revision>15</cp:revision>
  <dcterms:created xsi:type="dcterms:W3CDTF">2008-02-14T17:05:52Z</dcterms:created>
  <dcterms:modified xsi:type="dcterms:W3CDTF">2008-03-02T04:01:25Z</dcterms:modified>
</cp:coreProperties>
</file>