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7" r:id="rId4"/>
    <p:sldId id="270" r:id="rId5"/>
    <p:sldId id="258" r:id="rId6"/>
    <p:sldId id="259" r:id="rId7"/>
    <p:sldId id="260" r:id="rId8"/>
    <p:sldId id="261" r:id="rId9"/>
    <p:sldId id="275" r:id="rId10"/>
    <p:sldId id="271" r:id="rId11"/>
    <p:sldId id="262" r:id="rId12"/>
    <p:sldId id="263" r:id="rId13"/>
    <p:sldId id="264" r:id="rId14"/>
    <p:sldId id="265" r:id="rId15"/>
    <p:sldId id="266" r:id="rId16"/>
    <p:sldId id="276" r:id="rId17"/>
    <p:sldId id="272" r:id="rId18"/>
    <p:sldId id="267" r:id="rId19"/>
    <p:sldId id="273" r:id="rId20"/>
    <p:sldId id="26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94" d="100"/>
          <a:sy n="94" d="100"/>
        </p:scale>
        <p:origin x="-389"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348DAC46-8B27-4558-A688-7B189826BD5B}" type="datetimeFigureOut">
              <a:rPr lang="en-US" smtClean="0"/>
              <a:pPr/>
              <a:t>3/15/2008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90178EA-C3C3-4D72-BEAE-E4C28430B6A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8DAC46-8B27-4558-A688-7B189826BD5B}" type="datetimeFigureOut">
              <a:rPr lang="en-US" smtClean="0"/>
              <a:pPr/>
              <a:t>3/15/2008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178EA-C3C3-4D72-BEAE-E4C28430B6A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8DAC46-8B27-4558-A688-7B189826BD5B}" type="datetimeFigureOut">
              <a:rPr lang="en-US" smtClean="0"/>
              <a:pPr/>
              <a:t>3/15/2008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178EA-C3C3-4D72-BEAE-E4C28430B6A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8DAC46-8B27-4558-A688-7B189826BD5B}" type="datetimeFigureOut">
              <a:rPr lang="en-US" smtClean="0"/>
              <a:pPr/>
              <a:t>3/15/2008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178EA-C3C3-4D72-BEAE-E4C28430B6A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48DAC46-8B27-4558-A688-7B189826BD5B}" type="datetimeFigureOut">
              <a:rPr lang="en-US" smtClean="0"/>
              <a:pPr/>
              <a:t>3/15/2008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178EA-C3C3-4D72-BEAE-E4C28430B6A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8DAC46-8B27-4558-A688-7B189826BD5B}" type="datetimeFigureOut">
              <a:rPr lang="en-US" smtClean="0"/>
              <a:pPr/>
              <a:t>3/15/2008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178EA-C3C3-4D72-BEAE-E4C28430B6A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348DAC46-8B27-4558-A688-7B189826BD5B}" type="datetimeFigureOut">
              <a:rPr lang="en-US" smtClean="0"/>
              <a:pPr/>
              <a:t>3/15/2008</a:t>
            </a:fld>
            <a:endParaRPr lang="en-US"/>
          </a:p>
        </p:txBody>
      </p:sp>
      <p:sp>
        <p:nvSpPr>
          <p:cNvPr id="27" name="Slide Number Placeholder 26"/>
          <p:cNvSpPr>
            <a:spLocks noGrp="1"/>
          </p:cNvSpPr>
          <p:nvPr>
            <p:ph type="sldNum" sz="quarter" idx="11"/>
          </p:nvPr>
        </p:nvSpPr>
        <p:spPr/>
        <p:txBody>
          <a:bodyPr rtlCol="0"/>
          <a:lstStyle/>
          <a:p>
            <a:fld id="{E90178EA-C3C3-4D72-BEAE-E4C28430B6AA}"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348DAC46-8B27-4558-A688-7B189826BD5B}" type="datetimeFigureOut">
              <a:rPr lang="en-US" smtClean="0"/>
              <a:pPr/>
              <a:t>3/15/2008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90178EA-C3C3-4D72-BEAE-E4C28430B6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8DAC46-8B27-4558-A688-7B189826BD5B}" type="datetimeFigureOut">
              <a:rPr lang="en-US" smtClean="0"/>
              <a:pPr/>
              <a:t>3/15/2008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0178EA-C3C3-4D72-BEAE-E4C28430B6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8DAC46-8B27-4558-A688-7B189826BD5B}" type="datetimeFigureOut">
              <a:rPr lang="en-US" smtClean="0"/>
              <a:pPr/>
              <a:t>3/15/2008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178EA-C3C3-4D72-BEAE-E4C28430B6A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48DAC46-8B27-4558-A688-7B189826BD5B}" type="datetimeFigureOut">
              <a:rPr lang="en-US" smtClean="0"/>
              <a:pPr/>
              <a:t>3/15/2008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178EA-C3C3-4D72-BEAE-E4C28430B6A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48DAC46-8B27-4558-A688-7B189826BD5B}" type="datetimeFigureOut">
              <a:rPr lang="en-US" smtClean="0"/>
              <a:pPr/>
              <a:t>3/15/2008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90178EA-C3C3-4D72-BEAE-E4C28430B6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Devotional Method</a:t>
            </a:r>
            <a:endParaRPr lang="en-US" dirty="0"/>
          </a:p>
        </p:txBody>
      </p:sp>
      <p:sp>
        <p:nvSpPr>
          <p:cNvPr id="3" name="Subtitle 2"/>
          <p:cNvSpPr>
            <a:spLocks noGrp="1"/>
          </p:cNvSpPr>
          <p:nvPr>
            <p:ph type="subTitle" idx="1"/>
          </p:nvPr>
        </p:nvSpPr>
        <p:spPr/>
        <p:txBody>
          <a:bodyPr/>
          <a:lstStyle/>
          <a:p>
            <a:r>
              <a:rPr lang="en-US" dirty="0" smtClean="0"/>
              <a:t>Unlocking God’s Word</a:t>
            </a:r>
          </a:p>
          <a:p>
            <a:r>
              <a:rPr lang="en-US" sz="1800" dirty="0" smtClean="0"/>
              <a:t>How to Study the Bible</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Meditate</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sz="1800" b="1" dirty="0" smtClean="0"/>
              <a:t>My personalized paraphrase</a:t>
            </a:r>
            <a:endParaRPr lang="en-US" sz="1800" dirty="0" smtClean="0"/>
          </a:p>
          <a:p>
            <a:pPr marL="112713" indent="-3175" algn="just">
              <a:buNone/>
            </a:pPr>
            <a:r>
              <a:rPr lang="en-US" dirty="0" smtClean="0"/>
              <a:t>I shouldn’t worry so much.  God will take care of all my needs.  Since God game me my life, surely I can trust him to sustain it.  I can learn from the example of the birds: they don’t worry about the future.  God takes care of them on a </a:t>
            </a:r>
            <a:r>
              <a:rPr lang="en-US" i="1" dirty="0" smtClean="0"/>
              <a:t>daily</a:t>
            </a:r>
            <a:r>
              <a:rPr lang="en-US" dirty="0" smtClean="0"/>
              <a:t> basis.  And if God takes care of the birds, of course he will take care of me!  Besides, worrying never does me any good.  It never changes the situation.  So what’s the use of worrying?  NONE!!</a:t>
            </a:r>
          </a:p>
          <a:p>
            <a:pPr marL="112713" indent="-3175">
              <a:buNone/>
            </a:pPr>
            <a:endParaRPr lang="en-US" dirty="0" smtClean="0"/>
          </a:p>
          <a:p>
            <a:pPr marL="112713" indent="-3175">
              <a:buNone/>
            </a:pPr>
            <a:r>
              <a:rPr lang="en-US" dirty="0" smtClean="0"/>
              <a:t>Command to obey:  </a:t>
            </a:r>
            <a:r>
              <a:rPr lang="en-US" i="1" dirty="0" smtClean="0"/>
              <a:t>Don’t Worry</a:t>
            </a:r>
            <a:r>
              <a:rPr lang="en-US" dirty="0" smtClean="0"/>
              <a:t> (v. 22)</a:t>
            </a:r>
          </a:p>
          <a:p>
            <a:pPr marL="112713" indent="-3175">
              <a:buNone/>
            </a:pPr>
            <a:endParaRPr lang="en-US" dirty="0" smtClean="0"/>
          </a:p>
          <a:p>
            <a:pPr marL="112713" indent="-3175">
              <a:buNone/>
            </a:pPr>
            <a:r>
              <a:rPr lang="en-US" dirty="0" smtClean="0"/>
              <a:t>Promise to claim:  </a:t>
            </a:r>
            <a:r>
              <a:rPr lang="en-US" i="1" dirty="0" smtClean="0"/>
              <a:t>God will take care of me</a:t>
            </a:r>
            <a:r>
              <a:rPr lang="en-US" dirty="0" smtClean="0"/>
              <a:t> (v. 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Application</a:t>
            </a:r>
            <a:endParaRPr lang="en-US" dirty="0"/>
          </a:p>
        </p:txBody>
      </p:sp>
      <p:sp>
        <p:nvSpPr>
          <p:cNvPr id="5" name="Text Placeholder 4"/>
          <p:cNvSpPr>
            <a:spLocks noGrp="1"/>
          </p:cNvSpPr>
          <p:nvPr>
            <p:ph type="body" idx="1"/>
          </p:nvPr>
        </p:nvSpPr>
        <p:spPr/>
        <p:txBody>
          <a:bodyPr/>
          <a:lstStyle/>
          <a:p>
            <a:r>
              <a:rPr lang="en-US" dirty="0" smtClean="0"/>
              <a:t>The </a:t>
            </a:r>
            <a:r>
              <a:rPr lang="en-US" b="1" dirty="0" smtClean="0"/>
              <a:t>GOAL</a:t>
            </a:r>
            <a:r>
              <a:rPr lang="en-US" dirty="0" smtClean="0"/>
              <a:t> of Bible Study is to transform my character to be like Christ’s, therefore, I must apply the passage.</a:t>
            </a:r>
            <a:endParaRPr lang="en-US" dirty="0"/>
          </a:p>
        </p:txBody>
      </p:sp>
      <p:pic>
        <p:nvPicPr>
          <p:cNvPr id="6" name="Picture 5" descr="BBallGoal.jpg"/>
          <p:cNvPicPr>
            <a:picLocks noChangeAspect="1"/>
          </p:cNvPicPr>
          <p:nvPr/>
        </p:nvPicPr>
        <p:blipFill>
          <a:blip r:embed="rId2" cstate="print"/>
          <a:stretch>
            <a:fillRect/>
          </a:stretch>
        </p:blipFill>
        <p:spPr>
          <a:xfrm>
            <a:off x="7315200" y="4724400"/>
            <a:ext cx="1428750" cy="1905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Application is Necessary</a:t>
            </a:r>
            <a:endParaRPr lang="en-US" dirty="0"/>
          </a:p>
        </p:txBody>
      </p:sp>
      <p:sp>
        <p:nvSpPr>
          <p:cNvPr id="5" name="Content Placeholder 4"/>
          <p:cNvSpPr>
            <a:spLocks noGrp="1"/>
          </p:cNvSpPr>
          <p:nvPr>
            <p:ph idx="1"/>
          </p:nvPr>
        </p:nvSpPr>
        <p:spPr/>
        <p:txBody>
          <a:bodyPr/>
          <a:lstStyle/>
          <a:p>
            <a:pPr marL="624078" indent="-514350">
              <a:buFont typeface="+mj-lt"/>
              <a:buAutoNum type="arabicPeriod"/>
            </a:pPr>
            <a:r>
              <a:rPr lang="en-US" dirty="0" smtClean="0"/>
              <a:t>You can’t really get to </a:t>
            </a:r>
            <a:r>
              <a:rPr lang="en-US" b="1" i="1" u="sng" dirty="0" smtClean="0"/>
              <a:t>KNOW</a:t>
            </a:r>
            <a:r>
              <a:rPr lang="en-US" dirty="0" smtClean="0"/>
              <a:t> the Word of God</a:t>
            </a:r>
          </a:p>
          <a:p>
            <a:pPr marL="624078" indent="-514350">
              <a:buFont typeface="+mj-lt"/>
              <a:buAutoNum type="arabicPeriod"/>
            </a:pPr>
            <a:r>
              <a:rPr lang="en-US" dirty="0" smtClean="0"/>
              <a:t>Merely studying the Word of God can be </a:t>
            </a:r>
            <a:r>
              <a:rPr lang="en-US" b="1" i="1" u="sng" dirty="0" smtClean="0"/>
              <a:t>DANGEROUS</a:t>
            </a:r>
            <a:endParaRPr lang="en-US" dirty="0" smtClean="0"/>
          </a:p>
          <a:p>
            <a:pPr marL="916686" lvl="1" indent="-514350">
              <a:buFont typeface="+mj-lt"/>
              <a:buAutoNum type="alphaLcPeriod"/>
            </a:pPr>
            <a:r>
              <a:rPr lang="en-US" dirty="0" smtClean="0"/>
              <a:t>Knowledge puffs up</a:t>
            </a:r>
          </a:p>
          <a:p>
            <a:pPr marL="916686" lvl="1" indent="-514350">
              <a:buFont typeface="+mj-lt"/>
              <a:buAutoNum type="alphaLcPeriod"/>
            </a:pPr>
            <a:r>
              <a:rPr lang="en-US" dirty="0" smtClean="0"/>
              <a:t>Knowledge requires action</a:t>
            </a:r>
          </a:p>
          <a:p>
            <a:pPr marL="916686" lvl="1" indent="-514350">
              <a:buFont typeface="+mj-lt"/>
              <a:buAutoNum type="alphaLcPeriod"/>
            </a:pPr>
            <a:r>
              <a:rPr lang="en-US" dirty="0" smtClean="0"/>
              <a:t>Knowledge increases </a:t>
            </a:r>
            <a:r>
              <a:rPr lang="en-US" b="1" i="1" u="sng" dirty="0" smtClean="0"/>
              <a:t>RESPONSIBILITY</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10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10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10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1000" fill="hold"/>
                                        <p:tgtEl>
                                          <p:spTgt spid="5">
                                            <p:txEl>
                                              <p:pRg st="3" end="3"/>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1000" fill="hold"/>
                                        <p:tgtEl>
                                          <p:spTgt spid="5">
                                            <p:txEl>
                                              <p:pRg st="4" end="4"/>
                                            </p:txEl>
                                          </p:spTgt>
                                        </p:tgtEl>
                                        <p:attrNameLst>
                                          <p:attrName>ppt_x</p:attrName>
                                        </p:attrNameLst>
                                      </p:cBhvr>
                                      <p:tavLst>
                                        <p:tav tm="0">
                                          <p:val>
                                            <p:strVal val="1+#ppt_w/2"/>
                                          </p:val>
                                        </p:tav>
                                        <p:tav tm="100000">
                                          <p:val>
                                            <p:strVal val="#ppt_x"/>
                                          </p:val>
                                        </p:tav>
                                      </p:tavLst>
                                    </p:anim>
                                    <p:anim calcmode="lin" valueType="num">
                                      <p:cBhvr additive="base">
                                        <p:cTn id="32" dur="10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is hard work</a:t>
            </a:r>
            <a:endParaRPr lang="en-US" dirty="0"/>
          </a:p>
        </p:txBody>
      </p:sp>
      <p:sp>
        <p:nvSpPr>
          <p:cNvPr id="3" name="Content Placeholder 2"/>
          <p:cNvSpPr>
            <a:spLocks noGrp="1"/>
          </p:cNvSpPr>
          <p:nvPr>
            <p:ph idx="1"/>
          </p:nvPr>
        </p:nvSpPr>
        <p:spPr/>
        <p:txBody>
          <a:bodyPr/>
          <a:lstStyle/>
          <a:p>
            <a:pPr marL="624078" indent="-514350">
              <a:buFont typeface="+mj-lt"/>
              <a:buAutoNum type="arabicPeriod"/>
            </a:pPr>
            <a:r>
              <a:rPr lang="en-US" dirty="0" smtClean="0"/>
              <a:t>It requires</a:t>
            </a:r>
            <a:r>
              <a:rPr lang="en-US" b="1" i="1" dirty="0" smtClean="0"/>
              <a:t> </a:t>
            </a:r>
            <a:r>
              <a:rPr lang="en-US" b="1" i="1" u="sng" dirty="0" smtClean="0"/>
              <a:t>SERIOUS</a:t>
            </a:r>
            <a:r>
              <a:rPr lang="en-US" dirty="0" smtClean="0"/>
              <a:t> </a:t>
            </a:r>
            <a:r>
              <a:rPr lang="en-US" b="1" i="1" u="sng" dirty="0" smtClean="0"/>
              <a:t>THINKING</a:t>
            </a:r>
            <a:endParaRPr lang="en-US" dirty="0" smtClean="0"/>
          </a:p>
          <a:p>
            <a:pPr marL="624078" indent="-514350">
              <a:buFont typeface="+mj-lt"/>
              <a:buAutoNum type="arabicPeriod"/>
            </a:pPr>
            <a:r>
              <a:rPr lang="en-US" dirty="0" smtClean="0"/>
              <a:t>Satan </a:t>
            </a:r>
            <a:r>
              <a:rPr lang="en-US" b="1" i="1" u="sng" dirty="0" smtClean="0"/>
              <a:t>FIGHTS</a:t>
            </a:r>
            <a:r>
              <a:rPr lang="en-US" dirty="0" smtClean="0"/>
              <a:t> it viciously</a:t>
            </a:r>
          </a:p>
          <a:p>
            <a:pPr marL="624078" indent="-514350">
              <a:buFont typeface="+mj-lt"/>
              <a:buAutoNum type="arabicPeriod"/>
            </a:pPr>
            <a:r>
              <a:rPr lang="en-US" dirty="0" smtClean="0"/>
              <a:t>We naturally resist </a:t>
            </a:r>
            <a:r>
              <a:rPr lang="en-US" b="1" i="1" u="sng" dirty="0" smtClean="0"/>
              <a:t>CHANGE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an Application</a:t>
            </a:r>
            <a:endParaRPr lang="en-US" dirty="0"/>
          </a:p>
        </p:txBody>
      </p:sp>
      <p:sp>
        <p:nvSpPr>
          <p:cNvPr id="3" name="Content Placeholder 2"/>
          <p:cNvSpPr>
            <a:spLocks noGrp="1"/>
          </p:cNvSpPr>
          <p:nvPr>
            <p:ph idx="1"/>
          </p:nvPr>
        </p:nvSpPr>
        <p:spPr/>
        <p:txBody>
          <a:bodyPr/>
          <a:lstStyle/>
          <a:p>
            <a:pPr marL="624078" indent="-514350">
              <a:buFont typeface="+mj-lt"/>
              <a:buAutoNum type="arabicPeriod"/>
            </a:pPr>
            <a:r>
              <a:rPr lang="en-US" dirty="0" smtClean="0"/>
              <a:t>My application should be </a:t>
            </a:r>
            <a:r>
              <a:rPr lang="en-US" b="1" i="1" u="sng" dirty="0" smtClean="0"/>
              <a:t>PERSONAL</a:t>
            </a:r>
          </a:p>
          <a:p>
            <a:pPr marL="624078" indent="-514350">
              <a:buFont typeface="+mj-lt"/>
              <a:buAutoNum type="arabicPeriod"/>
            </a:pPr>
            <a:r>
              <a:rPr lang="en-US" dirty="0" smtClean="0"/>
              <a:t>My application should be </a:t>
            </a:r>
            <a:r>
              <a:rPr lang="en-US" b="1" i="1" u="sng" dirty="0" smtClean="0"/>
              <a:t>PRACTICAL</a:t>
            </a:r>
            <a:endParaRPr lang="en-US" dirty="0" smtClean="0"/>
          </a:p>
          <a:p>
            <a:pPr marL="624078" indent="-514350">
              <a:buFont typeface="+mj-lt"/>
              <a:buAutoNum type="arabicPeriod"/>
            </a:pPr>
            <a:r>
              <a:rPr lang="en-US" dirty="0" smtClean="0"/>
              <a:t>My application should be </a:t>
            </a:r>
            <a:r>
              <a:rPr lang="en-US" b="1" i="1" u="sng" dirty="0" smtClean="0"/>
              <a:t>POSSIBLE</a:t>
            </a:r>
            <a:endParaRPr lang="en-US" dirty="0" smtClean="0"/>
          </a:p>
          <a:p>
            <a:pPr marL="624078" indent="-514350">
              <a:buFont typeface="+mj-lt"/>
              <a:buAutoNum type="arabicPeriod"/>
            </a:pPr>
            <a:r>
              <a:rPr lang="en-US" dirty="0" smtClean="0"/>
              <a:t>My application should be </a:t>
            </a:r>
            <a:r>
              <a:rPr lang="en-US" b="1" i="1" u="sng" dirty="0" smtClean="0"/>
              <a:t>PROVABLE</a:t>
            </a:r>
          </a:p>
          <a:p>
            <a:pPr marL="624078" indent="-514350">
              <a:buNone/>
            </a:pPr>
            <a:endParaRPr lang="en-US" dirty="0" smtClean="0"/>
          </a:p>
          <a:p>
            <a:pPr marL="624078" indent="-51435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pPr>
              <a:buNone/>
            </a:pPr>
            <a:r>
              <a:rPr lang="en-US" b="1" dirty="0" smtClean="0"/>
              <a:t>Personal</a:t>
            </a:r>
            <a:r>
              <a:rPr lang="en-US" dirty="0" smtClean="0"/>
              <a:t>: “I need to…”</a:t>
            </a:r>
          </a:p>
          <a:p>
            <a:pPr>
              <a:buNone/>
            </a:pPr>
            <a:endParaRPr lang="en-US" b="1" dirty="0" smtClean="0"/>
          </a:p>
          <a:p>
            <a:pPr>
              <a:buNone/>
            </a:pPr>
            <a:r>
              <a:rPr lang="en-US" b="1" dirty="0" smtClean="0"/>
              <a:t>Practical</a:t>
            </a:r>
            <a:r>
              <a:rPr lang="en-US" dirty="0" smtClean="0"/>
              <a:t>: “I need to exercise.”</a:t>
            </a:r>
          </a:p>
          <a:p>
            <a:pPr>
              <a:buNone/>
            </a:pPr>
            <a:endParaRPr lang="en-US" b="1" dirty="0" smtClean="0"/>
          </a:p>
          <a:p>
            <a:pPr>
              <a:buNone/>
            </a:pPr>
            <a:r>
              <a:rPr lang="en-US" b="1" dirty="0" smtClean="0"/>
              <a:t>Possible</a:t>
            </a:r>
            <a:r>
              <a:rPr lang="en-US" dirty="0" smtClean="0"/>
              <a:t>: “I need to exercise 20 minutes a day.”</a:t>
            </a:r>
          </a:p>
          <a:p>
            <a:pPr>
              <a:buNone/>
            </a:pPr>
            <a:endParaRPr lang="en-US" b="1" dirty="0" smtClean="0"/>
          </a:p>
          <a:p>
            <a:pPr>
              <a:buNone/>
            </a:pPr>
            <a:r>
              <a:rPr lang="en-US" b="1" dirty="0" smtClean="0"/>
              <a:t>Provable:</a:t>
            </a:r>
            <a:r>
              <a:rPr lang="en-US" dirty="0" smtClean="0"/>
              <a:t> “I need to exercise 20 minutes a day for the next 30 days”</a:t>
            </a:r>
            <a:endParaRPr lang="en-US"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Application</a:t>
            </a:r>
            <a:endParaRPr lang="en-US" dirty="0"/>
          </a:p>
        </p:txBody>
      </p:sp>
      <p:sp>
        <p:nvSpPr>
          <p:cNvPr id="5" name="Text Placeholder 4"/>
          <p:cNvSpPr>
            <a:spLocks noGrp="1"/>
          </p:cNvSpPr>
          <p:nvPr>
            <p:ph type="body" idx="1"/>
          </p:nvPr>
        </p:nvSpPr>
        <p:spPr/>
        <p:txBody>
          <a:bodyPr/>
          <a:lstStyle/>
          <a:p>
            <a:r>
              <a:rPr lang="en-US" dirty="0" smtClean="0"/>
              <a:t>What can I learn about myself and change in me from Luke 12:22-26 to become more like Jesus?</a:t>
            </a:r>
            <a:endParaRPr lang="en-US" dirty="0"/>
          </a:p>
        </p:txBody>
      </p:sp>
      <p:pic>
        <p:nvPicPr>
          <p:cNvPr id="6" name="Picture 5" descr="BBallGoal.jpg"/>
          <p:cNvPicPr>
            <a:picLocks noChangeAspect="1"/>
          </p:cNvPicPr>
          <p:nvPr/>
        </p:nvPicPr>
        <p:blipFill>
          <a:blip r:embed="rId2" cstate="print"/>
          <a:stretch>
            <a:fillRect/>
          </a:stretch>
        </p:blipFill>
        <p:spPr>
          <a:xfrm>
            <a:off x="7315200" y="4724400"/>
            <a:ext cx="1428750" cy="1905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p:txBody>
          <a:bodyPr>
            <a:normAutofit/>
          </a:bodyPr>
          <a:lstStyle/>
          <a:p>
            <a:pPr marL="114300" indent="-4763" algn="just">
              <a:buNone/>
            </a:pPr>
            <a:r>
              <a:rPr lang="en-US" sz="2000" i="1" dirty="0" smtClean="0"/>
              <a:t>I need to apply this lesson in the area of my debt.  My debt is </a:t>
            </a:r>
            <a:r>
              <a:rPr lang="en-US" sz="2000" i="1" dirty="0" smtClean="0"/>
              <a:t>an </a:t>
            </a:r>
            <a:r>
              <a:rPr lang="en-US" sz="2000" i="1" dirty="0" smtClean="0"/>
              <a:t>expression of my mistrust of God.  I have purchased things that God did not think I needed, or he would’ve provided them for me.  In emergency situations, I relied on the ways of man (money fixes everything) to overcome those problems.</a:t>
            </a:r>
          </a:p>
          <a:p>
            <a:pPr marL="114300" indent="-4763" algn="just">
              <a:buNone/>
            </a:pPr>
            <a:endParaRPr lang="en-US" dirty="0" smtClean="0"/>
          </a:p>
          <a:p>
            <a:pPr marL="114300" indent="-4763" algn="just">
              <a:buNone/>
            </a:pPr>
            <a:r>
              <a:rPr lang="en-US" dirty="0" smtClean="0"/>
              <a:t>For the next month (I’ll take this one month at a time), every time the devil tempts me to rely on myself and use our credit cards, I’ll resist the thought by praying Luke 12:24 back to God, affirming that He will meet all my needs.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Memorization</a:t>
            </a:r>
            <a:endParaRPr lang="en-US" dirty="0"/>
          </a:p>
        </p:txBody>
      </p:sp>
      <p:sp>
        <p:nvSpPr>
          <p:cNvPr id="5" name="Text Placeholder 4"/>
          <p:cNvSpPr>
            <a:spLocks noGrp="1"/>
          </p:cNvSpPr>
          <p:nvPr>
            <p:ph type="body" idx="1"/>
          </p:nvPr>
        </p:nvSpPr>
        <p:spPr/>
        <p:txBody>
          <a:bodyPr/>
          <a:lstStyle/>
          <a:p>
            <a:r>
              <a:rPr lang="en-US" dirty="0" smtClean="0"/>
              <a:t>By committing a key passage to memory I can continue to meditate on the passage that I am applying and help focus me on my project.</a:t>
            </a:r>
            <a:endParaRPr lang="en-US" dirty="0"/>
          </a:p>
        </p:txBody>
      </p:sp>
      <p:pic>
        <p:nvPicPr>
          <p:cNvPr id="6" name="Picture 5" descr="ThumbDrive.jpg"/>
          <p:cNvPicPr>
            <a:picLocks noChangeAspect="1"/>
          </p:cNvPicPr>
          <p:nvPr/>
        </p:nvPicPr>
        <p:blipFill>
          <a:blip r:embed="rId2" cstate="print"/>
          <a:stretch>
            <a:fillRect/>
          </a:stretch>
        </p:blipFill>
        <p:spPr>
          <a:xfrm>
            <a:off x="6096000" y="5410200"/>
            <a:ext cx="2743200" cy="116263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Memorization</a:t>
            </a:r>
            <a:endParaRPr lang="en-US" dirty="0"/>
          </a:p>
        </p:txBody>
      </p:sp>
      <p:sp>
        <p:nvSpPr>
          <p:cNvPr id="3" name="Content Placeholder 2"/>
          <p:cNvSpPr>
            <a:spLocks noGrp="1"/>
          </p:cNvSpPr>
          <p:nvPr>
            <p:ph idx="1"/>
          </p:nvPr>
        </p:nvSpPr>
        <p:spPr/>
        <p:txBody>
          <a:bodyPr>
            <a:normAutofit/>
          </a:bodyPr>
          <a:lstStyle/>
          <a:p>
            <a:pPr>
              <a:buNone/>
            </a:pPr>
            <a:r>
              <a:rPr lang="en-US" sz="3200" b="1" dirty="0" smtClean="0"/>
              <a:t>Luke 12:24</a:t>
            </a:r>
          </a:p>
          <a:p>
            <a:pPr>
              <a:buNone/>
            </a:pPr>
            <a:endParaRPr lang="en-US" sz="3200" dirty="0" smtClean="0"/>
          </a:p>
          <a:p>
            <a:pPr marL="365125" indent="-22225" algn="just">
              <a:buNone/>
            </a:pPr>
            <a:r>
              <a:rPr lang="en-US" sz="3200" dirty="0" smtClean="0"/>
              <a:t>“Consider the ravens: They do not sow or reap, they have no storeroom or barn; yet God feeds them. And how much more valuable you are than birds!”</a:t>
            </a:r>
            <a:endParaRPr 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a:t>
            </a:r>
            <a:endParaRPr lang="en-US" dirty="0"/>
          </a:p>
        </p:txBody>
      </p:sp>
      <p:sp>
        <p:nvSpPr>
          <p:cNvPr id="4" name="Text Placeholder 3"/>
          <p:cNvSpPr>
            <a:spLocks noGrp="1"/>
          </p:cNvSpPr>
          <p:nvPr>
            <p:ph type="body" idx="1"/>
          </p:nvPr>
        </p:nvSpPr>
        <p:spPr/>
        <p:txBody>
          <a:bodyPr/>
          <a:lstStyle/>
          <a:p>
            <a:r>
              <a:rPr lang="en-US" dirty="0" smtClean="0"/>
              <a:t>Ask God to help you apply the scripture and to show you specifically what he wants you to do</a:t>
            </a:r>
            <a:endParaRPr lang="en-US" dirty="0"/>
          </a:p>
        </p:txBody>
      </p:sp>
      <p:pic>
        <p:nvPicPr>
          <p:cNvPr id="5" name="Picture 4" descr="prayercollage.jpg"/>
          <p:cNvPicPr>
            <a:picLocks noChangeAspect="1"/>
          </p:cNvPicPr>
          <p:nvPr/>
        </p:nvPicPr>
        <p:blipFill>
          <a:blip r:embed="rId2"/>
          <a:stretch>
            <a:fillRect/>
          </a:stretch>
        </p:blipFill>
        <p:spPr>
          <a:xfrm>
            <a:off x="7315200" y="4650067"/>
            <a:ext cx="1544320" cy="181490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Devotional Method</a:t>
            </a:r>
            <a:endParaRPr lang="en-US" dirty="0"/>
          </a:p>
        </p:txBody>
      </p:sp>
      <p:sp>
        <p:nvSpPr>
          <p:cNvPr id="3" name="Subtitle 2"/>
          <p:cNvSpPr>
            <a:spLocks noGrp="1"/>
          </p:cNvSpPr>
          <p:nvPr>
            <p:ph type="subTitle" idx="1"/>
          </p:nvPr>
        </p:nvSpPr>
        <p:spPr/>
        <p:txBody>
          <a:bodyPr/>
          <a:lstStyle/>
          <a:p>
            <a:r>
              <a:rPr lang="en-US" dirty="0" smtClean="0"/>
              <a:t>Unlocking God’s Word</a:t>
            </a:r>
          </a:p>
          <a:p>
            <a:r>
              <a:rPr lang="en-US" sz="1800" dirty="0" smtClean="0"/>
              <a:t>How to Study the Bible</a:t>
            </a:r>
            <a:endParaRPr 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a:t>
            </a:r>
            <a:endParaRPr lang="en-US" dirty="0"/>
          </a:p>
        </p:txBody>
      </p:sp>
      <p:sp>
        <p:nvSpPr>
          <p:cNvPr id="4" name="Text Placeholder 3"/>
          <p:cNvSpPr>
            <a:spLocks noGrp="1"/>
          </p:cNvSpPr>
          <p:nvPr>
            <p:ph type="body" idx="1"/>
          </p:nvPr>
        </p:nvSpPr>
        <p:spPr/>
        <p:txBody>
          <a:bodyPr/>
          <a:lstStyle/>
          <a:p>
            <a:r>
              <a:rPr lang="en-US" dirty="0" smtClean="0"/>
              <a:t>Read the passage aloud, but quietly several times.</a:t>
            </a:r>
            <a:endParaRPr lang="en-US" dirty="0"/>
          </a:p>
        </p:txBody>
      </p:sp>
      <p:pic>
        <p:nvPicPr>
          <p:cNvPr id="5" name="Picture 4" descr="prayercollage.jpg"/>
          <p:cNvPicPr>
            <a:picLocks noChangeAspect="1"/>
          </p:cNvPicPr>
          <p:nvPr/>
        </p:nvPicPr>
        <p:blipFill>
          <a:blip r:embed="rId2" cstate="print"/>
          <a:stretch>
            <a:fillRect/>
          </a:stretch>
        </p:blipFill>
        <p:spPr>
          <a:xfrm>
            <a:off x="7315200" y="4785359"/>
            <a:ext cx="1544320" cy="15443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Luke 12:22-26</a:t>
            </a:r>
            <a:endParaRPr lang="en-US" dirty="0"/>
          </a:p>
        </p:txBody>
      </p:sp>
      <p:sp>
        <p:nvSpPr>
          <p:cNvPr id="5" name="Content Placeholder 4"/>
          <p:cNvSpPr>
            <a:spLocks noGrp="1"/>
          </p:cNvSpPr>
          <p:nvPr>
            <p:ph idx="1"/>
          </p:nvPr>
        </p:nvSpPr>
        <p:spPr/>
        <p:txBody>
          <a:bodyPr>
            <a:normAutofit lnSpcReduction="10000"/>
          </a:bodyPr>
          <a:lstStyle/>
          <a:p>
            <a:pPr marL="112713" indent="-3175">
              <a:buNone/>
            </a:pPr>
            <a:r>
              <a:rPr lang="en-US" dirty="0" smtClean="0"/>
              <a:t> Then Jesus said to his disciples: "Therefore I tell you, do not worry about your life, what you will eat; or about your body, what you will wear. Life is more than food, and the body more than clothes. Consider the ravens: They do not sow or reap, they have no storeroom or barn; yet God feeds them. And how much more valuable you are than birds! Who of you by worrying can add a single hour to his life? Since you cannot do this very little thing, why do you worry about the rest?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Meditation</a:t>
            </a:r>
            <a:endParaRPr lang="en-US" dirty="0"/>
          </a:p>
        </p:txBody>
      </p:sp>
      <p:sp>
        <p:nvSpPr>
          <p:cNvPr id="4" name="Text Placeholder 3"/>
          <p:cNvSpPr>
            <a:spLocks noGrp="1"/>
          </p:cNvSpPr>
          <p:nvPr>
            <p:ph type="body" idx="1"/>
          </p:nvPr>
        </p:nvSpPr>
        <p:spPr/>
        <p:txBody>
          <a:bodyPr/>
          <a:lstStyle/>
          <a:p>
            <a:r>
              <a:rPr lang="en-US" dirty="0" smtClean="0"/>
              <a:t>Meditation is the key to discovering how to apply Scripture to your life.</a:t>
            </a:r>
            <a:endParaRPr lang="en-US" dirty="0"/>
          </a:p>
        </p:txBody>
      </p:sp>
      <p:pic>
        <p:nvPicPr>
          <p:cNvPr id="5" name="Picture 4" descr="CowChewsCud.jpg"/>
          <p:cNvPicPr>
            <a:picLocks noChangeAspect="1"/>
          </p:cNvPicPr>
          <p:nvPr/>
        </p:nvPicPr>
        <p:blipFill>
          <a:blip r:embed="rId2" cstate="print"/>
          <a:stretch>
            <a:fillRect/>
          </a:stretch>
        </p:blipFill>
        <p:spPr>
          <a:xfrm>
            <a:off x="6858000" y="5105400"/>
            <a:ext cx="2057400" cy="1371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Meditation Techniques</a:t>
            </a:r>
            <a:endParaRPr lang="en-US" dirty="0"/>
          </a:p>
        </p:txBody>
      </p:sp>
      <p:sp>
        <p:nvSpPr>
          <p:cNvPr id="5" name="Content Placeholder 4"/>
          <p:cNvSpPr>
            <a:spLocks noGrp="1"/>
          </p:cNvSpPr>
          <p:nvPr>
            <p:ph idx="1"/>
          </p:nvPr>
        </p:nvSpPr>
        <p:spPr/>
        <p:txBody>
          <a:bodyPr/>
          <a:lstStyle/>
          <a:p>
            <a:pPr marL="624078" indent="-514350">
              <a:buFont typeface="+mj-lt"/>
              <a:buAutoNum type="arabicPeriod"/>
            </a:pPr>
            <a:r>
              <a:rPr lang="en-US" dirty="0" smtClean="0"/>
              <a:t>Imagine the scene of the story</a:t>
            </a:r>
          </a:p>
          <a:p>
            <a:pPr marL="624078" indent="-514350">
              <a:buFont typeface="+mj-lt"/>
              <a:buAutoNum type="arabicPeriod"/>
            </a:pPr>
            <a:r>
              <a:rPr lang="en-US" dirty="0" smtClean="0"/>
              <a:t>Emphasize different words in the passage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10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10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Philippians 4:13</a:t>
            </a:r>
            <a:endParaRPr lang="en-US" dirty="0"/>
          </a:p>
        </p:txBody>
      </p:sp>
      <p:sp>
        <p:nvSpPr>
          <p:cNvPr id="3" name="Content Placeholder 2"/>
          <p:cNvSpPr>
            <a:spLocks noGrp="1"/>
          </p:cNvSpPr>
          <p:nvPr>
            <p:ph idx="1"/>
          </p:nvPr>
        </p:nvSpPr>
        <p:spPr/>
        <p:txBody>
          <a:bodyPr>
            <a:normAutofit/>
          </a:bodyPr>
          <a:lstStyle/>
          <a:p>
            <a:pPr>
              <a:buNone/>
            </a:pPr>
            <a:r>
              <a:rPr lang="en-US" sz="2400" b="1" dirty="0" smtClean="0"/>
              <a:t>I</a:t>
            </a:r>
            <a:r>
              <a:rPr lang="en-US" sz="2400" dirty="0" smtClean="0"/>
              <a:t> can do everything through him who gives me strength.</a:t>
            </a:r>
          </a:p>
          <a:p>
            <a:pPr>
              <a:buNone/>
            </a:pPr>
            <a:r>
              <a:rPr lang="en-US" sz="2400" dirty="0" smtClean="0"/>
              <a:t>I </a:t>
            </a:r>
            <a:r>
              <a:rPr lang="en-US" sz="2400" b="1" dirty="0" smtClean="0"/>
              <a:t>can</a:t>
            </a:r>
            <a:r>
              <a:rPr lang="en-US" sz="2400" dirty="0" smtClean="0"/>
              <a:t> do everything through him who gives me strength.</a:t>
            </a:r>
          </a:p>
          <a:p>
            <a:pPr>
              <a:buNone/>
            </a:pPr>
            <a:r>
              <a:rPr lang="en-US" sz="2400" dirty="0" smtClean="0"/>
              <a:t>I can </a:t>
            </a:r>
            <a:r>
              <a:rPr lang="en-US" sz="2400" b="1" dirty="0" smtClean="0"/>
              <a:t>do</a:t>
            </a:r>
            <a:r>
              <a:rPr lang="en-US" sz="2400" dirty="0" smtClean="0"/>
              <a:t> everything through him who gives me strength.</a:t>
            </a:r>
          </a:p>
          <a:p>
            <a:pPr>
              <a:buNone/>
            </a:pPr>
            <a:r>
              <a:rPr lang="en-US" sz="2400" dirty="0" smtClean="0"/>
              <a:t>I can do </a:t>
            </a:r>
            <a:r>
              <a:rPr lang="en-US" sz="2400" b="1" dirty="0" smtClean="0"/>
              <a:t>everything</a:t>
            </a:r>
            <a:r>
              <a:rPr lang="en-US" sz="2400" dirty="0" smtClean="0"/>
              <a:t> through him who gives me strength.</a:t>
            </a:r>
          </a:p>
          <a:p>
            <a:pPr>
              <a:buNone/>
            </a:pPr>
            <a:r>
              <a:rPr lang="en-US" sz="2400" dirty="0" smtClean="0"/>
              <a:t>I can do everything </a:t>
            </a:r>
            <a:r>
              <a:rPr lang="en-US" sz="2400" b="1" dirty="0" smtClean="0"/>
              <a:t>through</a:t>
            </a:r>
            <a:r>
              <a:rPr lang="en-US" sz="2400" dirty="0" smtClean="0"/>
              <a:t> him who gives me strength.</a:t>
            </a:r>
          </a:p>
          <a:p>
            <a:pPr>
              <a:buNone/>
            </a:pPr>
            <a:r>
              <a:rPr lang="en-US" sz="2400" dirty="0" smtClean="0"/>
              <a:t>I can do everything through </a:t>
            </a:r>
            <a:r>
              <a:rPr lang="en-US" sz="2400" b="1" dirty="0" smtClean="0"/>
              <a:t>him</a:t>
            </a:r>
            <a:r>
              <a:rPr lang="en-US" sz="2400" dirty="0" smtClean="0"/>
              <a:t> who gives me strength.</a:t>
            </a:r>
          </a:p>
          <a:p>
            <a:pPr>
              <a:buNone/>
            </a:pPr>
            <a:r>
              <a:rPr lang="en-US" sz="2400" dirty="0" smtClean="0"/>
              <a:t>I can do everything through him </a:t>
            </a:r>
            <a:r>
              <a:rPr lang="en-US" sz="2400" b="1" dirty="0" smtClean="0"/>
              <a:t>who</a:t>
            </a:r>
            <a:r>
              <a:rPr lang="en-US" sz="2400" dirty="0" smtClean="0"/>
              <a:t> gives me strength.</a:t>
            </a:r>
          </a:p>
          <a:p>
            <a:pPr>
              <a:buNone/>
            </a:pPr>
            <a:r>
              <a:rPr lang="en-US" sz="2400" dirty="0" smtClean="0"/>
              <a:t>I can do everything through him who </a:t>
            </a:r>
            <a:r>
              <a:rPr lang="en-US" sz="2400" b="1" dirty="0" smtClean="0"/>
              <a:t>gives</a:t>
            </a:r>
            <a:r>
              <a:rPr lang="en-US" sz="2400" dirty="0" smtClean="0"/>
              <a:t> me strength.</a:t>
            </a:r>
          </a:p>
          <a:p>
            <a:pPr>
              <a:buNone/>
            </a:pPr>
            <a:r>
              <a:rPr lang="en-US" sz="2400" dirty="0" smtClean="0"/>
              <a:t>I can do everything through him who gives </a:t>
            </a:r>
            <a:r>
              <a:rPr lang="en-US" sz="2400" b="1" dirty="0" smtClean="0"/>
              <a:t>me</a:t>
            </a:r>
            <a:r>
              <a:rPr lang="en-US" sz="2400" dirty="0" smtClean="0"/>
              <a:t> strength.</a:t>
            </a:r>
          </a:p>
          <a:p>
            <a:pPr>
              <a:buNone/>
            </a:pPr>
            <a:r>
              <a:rPr lang="en-US" sz="2400" dirty="0" smtClean="0"/>
              <a:t>I can do everything through him who gives me </a:t>
            </a:r>
            <a:r>
              <a:rPr lang="en-US" sz="2400" b="1" dirty="0" smtClean="0"/>
              <a:t>strength.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Meditation Techniques</a:t>
            </a:r>
            <a:endParaRPr lang="en-US" dirty="0"/>
          </a:p>
        </p:txBody>
      </p:sp>
      <p:sp>
        <p:nvSpPr>
          <p:cNvPr id="5" name="Content Placeholder 4"/>
          <p:cNvSpPr>
            <a:spLocks noGrp="1"/>
          </p:cNvSpPr>
          <p:nvPr>
            <p:ph idx="1"/>
          </p:nvPr>
        </p:nvSpPr>
        <p:spPr/>
        <p:txBody>
          <a:bodyPr/>
          <a:lstStyle/>
          <a:p>
            <a:pPr marL="624078" indent="-514350">
              <a:buFont typeface="+mj-lt"/>
              <a:buAutoNum type="arabicPeriod"/>
            </a:pPr>
            <a:r>
              <a:rPr lang="en-US" dirty="0" smtClean="0"/>
              <a:t>Imagine the scene of the story</a:t>
            </a:r>
          </a:p>
          <a:p>
            <a:pPr marL="624078" indent="-514350">
              <a:buFont typeface="+mj-lt"/>
              <a:buAutoNum type="arabicPeriod"/>
            </a:pPr>
            <a:r>
              <a:rPr lang="en-US" dirty="0" smtClean="0"/>
              <a:t>Emphasize different words in the passage</a:t>
            </a:r>
          </a:p>
          <a:p>
            <a:pPr marL="624078" indent="-514350">
              <a:buFont typeface="+mj-lt"/>
              <a:buAutoNum type="arabicPeriod"/>
            </a:pPr>
            <a:r>
              <a:rPr lang="en-US" dirty="0" smtClean="0"/>
              <a:t>Paraphrase the passage</a:t>
            </a:r>
          </a:p>
          <a:p>
            <a:pPr marL="624078" indent="-514350">
              <a:buFont typeface="+mj-lt"/>
              <a:buAutoNum type="arabicPeriod"/>
            </a:pPr>
            <a:r>
              <a:rPr lang="en-US" dirty="0" smtClean="0"/>
              <a:t>Personalize the passage</a:t>
            </a:r>
          </a:p>
          <a:p>
            <a:pPr marL="624078" indent="-514350">
              <a:buFont typeface="+mj-lt"/>
              <a:buAutoNum type="arabicPeriod"/>
            </a:pPr>
            <a:r>
              <a:rPr lang="en-US" dirty="0" smtClean="0"/>
              <a:t>PACE your STEPS acronym</a:t>
            </a:r>
          </a:p>
          <a:p>
            <a:pPr marL="624078" indent="-514350">
              <a:buFont typeface="+mj-lt"/>
              <a:buAutoNum type="arabicPeriod"/>
            </a:pPr>
            <a:r>
              <a:rPr lang="en-US" dirty="0" smtClean="0"/>
              <a:t>Pray the verse back to God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10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1000" fill="hold"/>
                                        <p:tgtEl>
                                          <p:spTgt spid="5">
                                            <p:txEl>
                                              <p:pRg st="3" end="3"/>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1000" fill="hold"/>
                                        <p:tgtEl>
                                          <p:spTgt spid="5">
                                            <p:txEl>
                                              <p:pRg st="4" end="4"/>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 calcmode="lin" valueType="num">
                                      <p:cBhvr additive="base">
                                        <p:cTn id="25" dur="1000" fill="hold"/>
                                        <p:tgtEl>
                                          <p:spTgt spid="5">
                                            <p:txEl>
                                              <p:pRg st="5" end="5"/>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Meditation</a:t>
            </a:r>
            <a:endParaRPr lang="en-US" dirty="0"/>
          </a:p>
        </p:txBody>
      </p:sp>
      <p:sp>
        <p:nvSpPr>
          <p:cNvPr id="4" name="Text Placeholder 3"/>
          <p:cNvSpPr>
            <a:spLocks noGrp="1"/>
          </p:cNvSpPr>
          <p:nvPr>
            <p:ph type="body" idx="1"/>
          </p:nvPr>
        </p:nvSpPr>
        <p:spPr/>
        <p:txBody>
          <a:bodyPr/>
          <a:lstStyle/>
          <a:p>
            <a:r>
              <a:rPr lang="en-US" dirty="0" smtClean="0"/>
              <a:t>Which technique(s) can we use on Luke 12:22-26?</a:t>
            </a:r>
            <a:endParaRPr lang="en-US" dirty="0"/>
          </a:p>
        </p:txBody>
      </p:sp>
      <p:pic>
        <p:nvPicPr>
          <p:cNvPr id="5" name="Picture 4" descr="CowChewsCud.jpg"/>
          <p:cNvPicPr>
            <a:picLocks noChangeAspect="1"/>
          </p:cNvPicPr>
          <p:nvPr/>
        </p:nvPicPr>
        <p:blipFill>
          <a:blip r:embed="rId2" cstate="print"/>
          <a:stretch>
            <a:fillRect/>
          </a:stretch>
        </p:blipFill>
        <p:spPr>
          <a:xfrm>
            <a:off x="6858000" y="5105400"/>
            <a:ext cx="2057400" cy="1371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1923</TotalTime>
  <Words>709</Words>
  <Application>Microsoft Office PowerPoint</Application>
  <PresentationFormat>On-screen Show (4:3)</PresentationFormat>
  <Paragraphs>81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Urban</vt:lpstr>
      <vt:lpstr>The Devotional Method</vt:lpstr>
      <vt:lpstr>Pray</vt:lpstr>
      <vt:lpstr>Read</vt:lpstr>
      <vt:lpstr>Luke 12:22-26</vt:lpstr>
      <vt:lpstr>Meditation</vt:lpstr>
      <vt:lpstr>Meditation Techniques</vt:lpstr>
      <vt:lpstr>Philippians 4:13</vt:lpstr>
      <vt:lpstr>Meditation Techniques</vt:lpstr>
      <vt:lpstr>Meditation</vt:lpstr>
      <vt:lpstr>Meditate</vt:lpstr>
      <vt:lpstr>Application</vt:lpstr>
      <vt:lpstr>Application is Necessary</vt:lpstr>
      <vt:lpstr>Application is hard work</vt:lpstr>
      <vt:lpstr>Characteristics of an Application</vt:lpstr>
      <vt:lpstr>Example</vt:lpstr>
      <vt:lpstr>Application</vt:lpstr>
      <vt:lpstr>Application</vt:lpstr>
      <vt:lpstr>Memorization</vt:lpstr>
      <vt:lpstr>Memorization</vt:lpstr>
      <vt:lpstr>The Devotional Method</vt:lpstr>
    </vt:vector>
  </TitlesOfParts>
  <Company>ARELLO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Devotional Method</dc:title>
  <dc:creator>Randall Bowman </dc:creator>
  <cp:lastModifiedBy>Randall Bowman </cp:lastModifiedBy>
  <cp:revision>8</cp:revision>
  <dcterms:created xsi:type="dcterms:W3CDTF">2008-03-06T13:54:13Z</dcterms:created>
  <dcterms:modified xsi:type="dcterms:W3CDTF">2008-03-16T00:18:03Z</dcterms:modified>
</cp:coreProperties>
</file>