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72" r:id="rId8"/>
    <p:sldId id="287" r:id="rId9"/>
    <p:sldId id="262" r:id="rId10"/>
    <p:sldId id="274" r:id="rId11"/>
    <p:sldId id="263" r:id="rId12"/>
    <p:sldId id="275" r:id="rId13"/>
    <p:sldId id="264" r:id="rId14"/>
    <p:sldId id="276" r:id="rId15"/>
    <p:sldId id="277" r:id="rId16"/>
    <p:sldId id="265" r:id="rId17"/>
    <p:sldId id="278" r:id="rId18"/>
    <p:sldId id="279" r:id="rId19"/>
    <p:sldId id="280" r:id="rId20"/>
    <p:sldId id="266" r:id="rId21"/>
    <p:sldId id="281" r:id="rId22"/>
    <p:sldId id="267" r:id="rId23"/>
    <p:sldId id="282" r:id="rId24"/>
    <p:sldId id="268" r:id="rId25"/>
    <p:sldId id="283" r:id="rId26"/>
    <p:sldId id="269" r:id="rId27"/>
    <p:sldId id="284" r:id="rId28"/>
    <p:sldId id="270" r:id="rId29"/>
    <p:sldId id="285" r:id="rId30"/>
    <p:sldId id="286" r:id="rId31"/>
    <p:sldId id="271"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howGuides="1">
      <p:cViewPr varScale="1">
        <p:scale>
          <a:sx n="94" d="100"/>
          <a:sy n="94" d="100"/>
        </p:scale>
        <p:origin x="-389" y="-6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C3F416CD-67A3-4CF0-A210-F6AF31AC147F}" type="datetimeFigureOut">
              <a:rPr lang="en-US" smtClean="0"/>
              <a:pPr/>
              <a:t>4/1/2008</a:t>
            </a:fld>
            <a:endParaRPr lang="en-US"/>
          </a:p>
        </p:txBody>
      </p:sp>
      <p:sp>
        <p:nvSpPr>
          <p:cNvPr id="8" name="Footer Placeholder 7"/>
          <p:cNvSpPr>
            <a:spLocks noGrp="1"/>
          </p:cNvSpPr>
          <p:nvPr>
            <p:ph type="ftr" sz="quarter" idx="11"/>
          </p:nvPr>
        </p:nvSpPr>
        <p:spPr/>
        <p:txBody>
          <a:bodyPr/>
          <a:lstStyle>
            <a:extLst/>
          </a:lstStyle>
          <a:p>
            <a:endParaRPr kumimoji="0" lang="en-US" dirty="0"/>
          </a:p>
        </p:txBody>
      </p:sp>
      <p:sp>
        <p:nvSpPr>
          <p:cNvPr id="11" name="Slide Number Placeholder 10"/>
          <p:cNvSpPr>
            <a:spLocks noGrp="1"/>
          </p:cNvSpPr>
          <p:nvPr>
            <p:ph type="sldNum" sz="quarter" idx="12"/>
          </p:nvPr>
        </p:nvSpPr>
        <p:spPr/>
        <p:txBody>
          <a:bodyPr/>
          <a:lstStyle>
            <a:extLst/>
          </a:lstStyle>
          <a:p>
            <a:pPr algn="r" eaLnBrk="1" latinLnBrk="0" hangingPunct="1"/>
            <a:fld id="{96652B35-718D-4E28-AFEB-B694A3B357E8}" type="slidenum">
              <a:rPr kumimoji="0" lang="en-US" smtClean="0"/>
              <a:pPr algn="r" eaLnBrk="1" latinLnBrk="0" hangingPunct="1"/>
              <a:t>‹#›</a:t>
            </a:fld>
            <a:endParaRPr kumimoji="0" lang="en-US" sz="1800" dirty="0">
              <a:solidFill>
                <a:schemeClr val="bg1"/>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3F416CD-67A3-4CF0-A210-F6AF31AC147F}" type="datetimeFigureOut">
              <a:rPr lang="en-US" smtClean="0"/>
              <a:pPr/>
              <a:t>4/1/2008</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96652B35-718D-4E28-AFEB-B694A3B357E8}"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3F416CD-67A3-4CF0-A210-F6AF31AC147F}" type="datetimeFigureOut">
              <a:rPr lang="en-US" smtClean="0"/>
              <a:pPr/>
              <a:t>4/1/2008</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96652B35-718D-4E28-AFEB-B694A3B357E8}" type="slidenum">
              <a:rPr kumimoji="0" lang="en-US" smtClean="0"/>
              <a:pPr/>
              <a:t>‹#›</a:t>
            </a:fld>
            <a:endParaRPr kumimoji="0"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In-Class Example">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hasCustomPrompt="1"/>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dirty="0" smtClean="0"/>
              <a:t>Stephen the Martyr</a:t>
            </a:r>
            <a:endParaRPr kumimoji="0" lang="en-US" dirty="0"/>
          </a:p>
        </p:txBody>
      </p:sp>
      <p:sp>
        <p:nvSpPr>
          <p:cNvPr id="3" name="Text Placeholder 2"/>
          <p:cNvSpPr>
            <a:spLocks noGrp="1"/>
          </p:cNvSpPr>
          <p:nvPr>
            <p:ph type="body" idx="1" hasCustomPrompt="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dirty="0" smtClean="0"/>
              <a:t>In-Class Example</a:t>
            </a:r>
          </a:p>
        </p:txBody>
      </p:sp>
      <p:sp>
        <p:nvSpPr>
          <p:cNvPr id="4" name="Date Placeholder 3"/>
          <p:cNvSpPr>
            <a:spLocks noGrp="1"/>
          </p:cNvSpPr>
          <p:nvPr>
            <p:ph type="dt" sz="half" idx="10"/>
          </p:nvPr>
        </p:nvSpPr>
        <p:spPr/>
        <p:txBody>
          <a:bodyPr/>
          <a:lstStyle>
            <a:extLst/>
          </a:lstStyle>
          <a:p>
            <a:fld id="{C3F416CD-67A3-4CF0-A210-F6AF31AC147F}" type="datetimeFigureOut">
              <a:rPr lang="en-US" smtClean="0"/>
              <a:pPr/>
              <a:t>4/1/2008</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96652B35-718D-4E28-AFEB-B694A3B357E8}" type="slidenum">
              <a:rPr kumimoji="0" lang="en-US" smtClean="0"/>
              <a:pPr/>
              <a:t>‹#›</a:t>
            </a:fld>
            <a:endParaRPr kumimoji="0" lang="en-US"/>
          </a:p>
        </p:txBody>
      </p:sp>
      <p:sp>
        <p:nvSpPr>
          <p:cNvPr id="10" name="Content Placeholder 9"/>
          <p:cNvSpPr>
            <a:spLocks noGrp="1"/>
          </p:cNvSpPr>
          <p:nvPr>
            <p:ph sz="quarter" idx="13"/>
          </p:nvPr>
        </p:nvSpPr>
        <p:spPr>
          <a:xfrm>
            <a:off x="533400" y="533400"/>
            <a:ext cx="80772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3F416CD-67A3-4CF0-A210-F6AF31AC147F}" type="datetimeFigureOut">
              <a:rPr lang="en-US" smtClean="0"/>
              <a:pPr/>
              <a:t>4/1/2008</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96652B35-718D-4E28-AFEB-B694A3B357E8}" type="slidenum">
              <a:rPr kumimoji="0" lang="en-US" smtClean="0"/>
              <a:pPr/>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C3F416CD-67A3-4CF0-A210-F6AF31AC147F}" type="datetimeFigureOut">
              <a:rPr lang="en-US" smtClean="0"/>
              <a:pPr/>
              <a:t>4/1/2008</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96652B35-718D-4E28-AFEB-B694A3B357E8}" type="slidenum">
              <a:rPr kumimoji="0" lang="en-US" smtClean="0"/>
              <a:pPr/>
              <a:t>‹#›</a:t>
            </a:fld>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3F416CD-67A3-4CF0-A210-F6AF31AC147F}" type="datetimeFigureOut">
              <a:rPr lang="en-US" smtClean="0"/>
              <a:pPr/>
              <a:t>4/1/2008</a:t>
            </a:fld>
            <a:endParaRPr lang="en-US"/>
          </a:p>
        </p:txBody>
      </p:sp>
      <p:sp>
        <p:nvSpPr>
          <p:cNvPr id="6" name="Footer Placeholder 5"/>
          <p:cNvSpPr>
            <a:spLocks noGrp="1"/>
          </p:cNvSpPr>
          <p:nvPr>
            <p:ph type="ftr" sz="quarter" idx="11"/>
          </p:nvPr>
        </p:nvSpPr>
        <p:spPr/>
        <p:txBody>
          <a:bodyPr/>
          <a:lstStyle>
            <a:extLst/>
          </a:lstStyle>
          <a:p>
            <a:endParaRPr kumimoji="0" lang="en-US"/>
          </a:p>
        </p:txBody>
      </p:sp>
      <p:sp>
        <p:nvSpPr>
          <p:cNvPr id="7" name="Slide Number Placeholder 6"/>
          <p:cNvSpPr>
            <a:spLocks noGrp="1"/>
          </p:cNvSpPr>
          <p:nvPr>
            <p:ph type="sldNum" sz="quarter" idx="12"/>
          </p:nvPr>
        </p:nvSpPr>
        <p:spPr/>
        <p:txBody>
          <a:bodyPr/>
          <a:lstStyle>
            <a:extLst/>
          </a:lstStyle>
          <a:p>
            <a:fld id="{96652B35-718D-4E28-AFEB-B694A3B357E8}" type="slidenum">
              <a:rPr kumimoji="0" lang="en-US" smtClean="0"/>
              <a:pPr/>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pPr algn="l" eaLnBrk="1" latinLnBrk="0" hangingPunct="1"/>
            <a:fld id="{C3F416CD-67A3-4CF0-A210-F6AF31AC147F}" type="datetimeFigureOut">
              <a:rPr lang="en-US" smtClean="0"/>
              <a:pPr algn="l" eaLnBrk="1" latinLnBrk="0" hangingPunct="1"/>
              <a:t>4/1/2008</a:t>
            </a:fld>
            <a:endParaRPr lang="en-US"/>
          </a:p>
        </p:txBody>
      </p:sp>
      <p:sp>
        <p:nvSpPr>
          <p:cNvPr id="8" name="Footer Placeholder 7"/>
          <p:cNvSpPr>
            <a:spLocks noGrp="1"/>
          </p:cNvSpPr>
          <p:nvPr>
            <p:ph type="ftr" sz="quarter" idx="11"/>
          </p:nvPr>
        </p:nvSpPr>
        <p:spPr/>
        <p:txBody>
          <a:bodyPr/>
          <a:lstStyle>
            <a:extLst/>
          </a:lstStyle>
          <a:p>
            <a:endParaRPr kumimoji="0" lang="en-US"/>
          </a:p>
        </p:txBody>
      </p:sp>
      <p:sp>
        <p:nvSpPr>
          <p:cNvPr id="9" name="Slide Number Placeholder 8"/>
          <p:cNvSpPr>
            <a:spLocks noGrp="1"/>
          </p:cNvSpPr>
          <p:nvPr>
            <p:ph type="sldNum" sz="quarter" idx="12"/>
          </p:nvPr>
        </p:nvSpPr>
        <p:spPr/>
        <p:txBody>
          <a:bodyPr/>
          <a:lstStyle>
            <a:extLst/>
          </a:lstStyle>
          <a:p>
            <a:pPr algn="r" eaLnBrk="1" latinLnBrk="0" hangingPunct="1"/>
            <a:fld id="{96652B35-718D-4E28-AFEB-B694A3B357E8}" type="slidenum">
              <a:rPr kumimoji="0" lang="en-US" smtClean="0"/>
              <a:pPr algn="r" eaLnBrk="1" latinLnBrk="0" hangingPunct="1"/>
              <a:t>‹#›</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C3F416CD-67A3-4CF0-A210-F6AF31AC147F}" type="datetimeFigureOut">
              <a:rPr lang="en-US" smtClean="0"/>
              <a:pPr/>
              <a:t>4/1/2008</a:t>
            </a:fld>
            <a:endParaRPr lang="en-US"/>
          </a:p>
        </p:txBody>
      </p:sp>
      <p:sp>
        <p:nvSpPr>
          <p:cNvPr id="4" name="Footer Placeholder 3"/>
          <p:cNvSpPr>
            <a:spLocks noGrp="1"/>
          </p:cNvSpPr>
          <p:nvPr>
            <p:ph type="ftr" sz="quarter" idx="11"/>
          </p:nvPr>
        </p:nvSpPr>
        <p:spPr/>
        <p:txBody>
          <a:bodyPr/>
          <a:lstStyle>
            <a:extLst/>
          </a:lstStyle>
          <a:p>
            <a:endParaRPr kumimoji="0" lang="en-US" dirty="0"/>
          </a:p>
        </p:txBody>
      </p:sp>
      <p:sp>
        <p:nvSpPr>
          <p:cNvPr id="5" name="Slide Number Placeholder 4"/>
          <p:cNvSpPr>
            <a:spLocks noGrp="1"/>
          </p:cNvSpPr>
          <p:nvPr>
            <p:ph type="sldNum" sz="quarter" idx="12"/>
          </p:nvPr>
        </p:nvSpPr>
        <p:spPr/>
        <p:txBody>
          <a:bodyPr/>
          <a:lstStyle>
            <a:extLst/>
          </a:lstStyle>
          <a:p>
            <a:fld id="{96652B35-718D-4E28-AFEB-B694A3B357E8}" type="slidenum">
              <a:rPr kumimoji="0" lang="en-US" smtClean="0"/>
              <a:pPr/>
              <a:t>‹#›</a:t>
            </a:fld>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C3F416CD-67A3-4CF0-A210-F6AF31AC147F}" type="datetimeFigureOut">
              <a:rPr lang="en-US" smtClean="0"/>
              <a:pPr/>
              <a:t>4/1/2008</a:t>
            </a:fld>
            <a:endParaRPr lang="en-US"/>
          </a:p>
        </p:txBody>
      </p:sp>
      <p:sp>
        <p:nvSpPr>
          <p:cNvPr id="3" name="Footer Placeholder 2"/>
          <p:cNvSpPr>
            <a:spLocks noGrp="1"/>
          </p:cNvSpPr>
          <p:nvPr>
            <p:ph type="ftr" sz="quarter" idx="11"/>
          </p:nvPr>
        </p:nvSpPr>
        <p:spPr/>
        <p:txBody>
          <a:bodyPr/>
          <a:lstStyle>
            <a:extLst/>
          </a:lstStyle>
          <a:p>
            <a:endParaRPr kumimoji="0" lang="en-US"/>
          </a:p>
        </p:txBody>
      </p:sp>
      <p:sp>
        <p:nvSpPr>
          <p:cNvPr id="4" name="Slide Number Placeholder 3"/>
          <p:cNvSpPr>
            <a:spLocks noGrp="1"/>
          </p:cNvSpPr>
          <p:nvPr>
            <p:ph type="sldNum" sz="quarter" idx="12"/>
          </p:nvPr>
        </p:nvSpPr>
        <p:spPr/>
        <p:txBody>
          <a:bodyPr/>
          <a:lstStyle>
            <a:extLst/>
          </a:lstStyle>
          <a:p>
            <a:fld id="{96652B35-718D-4E28-AFEB-B694A3B357E8}" type="slidenum">
              <a:rPr kumimoji="0" lang="en-US" smtClean="0"/>
              <a:pPr/>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3F416CD-67A3-4CF0-A210-F6AF31AC147F}" type="datetimeFigureOut">
              <a:rPr lang="en-US" smtClean="0"/>
              <a:pPr/>
              <a:t>4/1/2008</a:t>
            </a:fld>
            <a:endParaRPr lang="en-US"/>
          </a:p>
        </p:txBody>
      </p:sp>
      <p:sp>
        <p:nvSpPr>
          <p:cNvPr id="6" name="Footer Placeholder 5"/>
          <p:cNvSpPr>
            <a:spLocks noGrp="1"/>
          </p:cNvSpPr>
          <p:nvPr>
            <p:ph type="ftr" sz="quarter" idx="11"/>
          </p:nvPr>
        </p:nvSpPr>
        <p:spPr/>
        <p:txBody>
          <a:bodyPr/>
          <a:lstStyle>
            <a:extLst/>
          </a:lstStyle>
          <a:p>
            <a:endParaRPr kumimoji="0" lang="en-US"/>
          </a:p>
        </p:txBody>
      </p:sp>
      <p:sp>
        <p:nvSpPr>
          <p:cNvPr id="7" name="Slide Number Placeholder 6"/>
          <p:cNvSpPr>
            <a:spLocks noGrp="1"/>
          </p:cNvSpPr>
          <p:nvPr>
            <p:ph type="sldNum" sz="quarter" idx="12"/>
          </p:nvPr>
        </p:nvSpPr>
        <p:spPr/>
        <p:txBody>
          <a:bodyPr/>
          <a:lstStyle>
            <a:extLst/>
          </a:lstStyle>
          <a:p>
            <a:fld id="{96652B35-718D-4E28-AFEB-B694A3B357E8}" type="slidenum">
              <a:rPr kumimoji="0" lang="en-US" smtClean="0"/>
              <a:pPr/>
              <a:t>‹#›</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3F416CD-67A3-4CF0-A210-F6AF31AC147F}" type="datetimeFigureOut">
              <a:rPr lang="en-US" smtClean="0"/>
              <a:pPr/>
              <a:t>4/1/2008</a:t>
            </a:fld>
            <a:endParaRPr lang="en-US"/>
          </a:p>
        </p:txBody>
      </p:sp>
      <p:sp>
        <p:nvSpPr>
          <p:cNvPr id="6" name="Footer Placeholder 5"/>
          <p:cNvSpPr>
            <a:spLocks noGrp="1"/>
          </p:cNvSpPr>
          <p:nvPr>
            <p:ph type="ftr" sz="quarter" idx="11"/>
          </p:nvPr>
        </p:nvSpPr>
        <p:spPr/>
        <p:txBody>
          <a:bodyPr/>
          <a:lstStyle>
            <a:extLst/>
          </a:lstStyle>
          <a:p>
            <a:endParaRPr kumimoji="0" lang="en-US"/>
          </a:p>
        </p:txBody>
      </p:sp>
      <p:sp>
        <p:nvSpPr>
          <p:cNvPr id="7" name="Slide Number Placeholder 6"/>
          <p:cNvSpPr>
            <a:spLocks noGrp="1"/>
          </p:cNvSpPr>
          <p:nvPr>
            <p:ph type="sldNum" sz="quarter" idx="12"/>
          </p:nvPr>
        </p:nvSpPr>
        <p:spPr/>
        <p:txBody>
          <a:bodyPr/>
          <a:lstStyle>
            <a:extLst/>
          </a:lstStyle>
          <a:p>
            <a:fld id="{96652B35-718D-4E28-AFEB-B694A3B357E8}" type="slidenum">
              <a:rPr kumimoji="0" lang="en-US" smtClean="0"/>
              <a:pPr/>
              <a:t>‹#›</a:t>
            </a:fld>
            <a:endParaRPr kumimoji="0"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pPr algn="l" eaLnBrk="1" latinLnBrk="0" hangingPunct="1"/>
            <a:fld id="{C3F416CD-67A3-4CF0-A210-F6AF31AC147F}" type="datetimeFigureOut">
              <a:rPr lang="en-US" smtClean="0"/>
              <a:pPr algn="l" eaLnBrk="1" latinLnBrk="0" hangingPunct="1"/>
              <a:t>4/1/2008</a:t>
            </a:fld>
            <a:endParaRPr lang="en-US" sz="800" dirty="0">
              <a:solidFill>
                <a:schemeClr val="accent2"/>
              </a:solidFill>
            </a:endParaRPr>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pPr algn="r" eaLnBrk="1" latinLnBrk="0" hangingPunct="1"/>
            <a:endParaRPr kumimoji="0" lang="en-US" sz="800" dirty="0">
              <a:solidFill>
                <a:schemeClr val="accent2"/>
              </a:solidFill>
            </a:endParaRPr>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pPr algn="r" eaLnBrk="1" latinLnBrk="0" hangingPunct="1"/>
            <a:fld id="{96652B35-718D-4E28-AFEB-B694A3B357E8}" type="slidenum">
              <a:rPr kumimoji="0" lang="en-US" smtClean="0"/>
              <a:pPr algn="r" eaLnBrk="1" latinLnBrk="0" hangingPunct="1"/>
              <a:t>‹#›</a:t>
            </a:fld>
            <a:endParaRPr kumimoji="0" lang="en-US" sz="18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smtClean="0"/>
              <a:t>The Biographical Method</a:t>
            </a:r>
            <a:endParaRPr lang="en-US" dirty="0"/>
          </a:p>
        </p:txBody>
      </p:sp>
      <p:sp>
        <p:nvSpPr>
          <p:cNvPr id="3" name="Subtitle 2"/>
          <p:cNvSpPr>
            <a:spLocks noGrp="1"/>
          </p:cNvSpPr>
          <p:nvPr>
            <p:ph type="subTitle" idx="1"/>
          </p:nvPr>
        </p:nvSpPr>
        <p:spPr/>
        <p:txBody>
          <a:bodyPr/>
          <a:lstStyle/>
          <a:p>
            <a:r>
              <a:rPr lang="en-US" b="1" dirty="0" smtClean="0"/>
              <a:t>Unlocking God’s Word</a:t>
            </a:r>
            <a:r>
              <a:rPr lang="en-US" dirty="0" smtClean="0"/>
              <a:t/>
            </a:r>
            <a:br>
              <a:rPr lang="en-US" dirty="0" smtClean="0"/>
            </a:br>
            <a:r>
              <a:rPr lang="en-US" dirty="0" smtClean="0"/>
              <a:t>How to Study the Bible</a:t>
            </a:r>
            <a:endParaRPr lang="en-US" dirty="0"/>
          </a:p>
        </p:txBody>
      </p:sp>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Stephen the Martyr</a:t>
            </a:r>
            <a:endParaRPr lang="en-US" dirty="0"/>
          </a:p>
        </p:txBody>
      </p:sp>
      <p:sp>
        <p:nvSpPr>
          <p:cNvPr id="5" name="Text Placeholder 4"/>
          <p:cNvSpPr>
            <a:spLocks noGrp="1"/>
          </p:cNvSpPr>
          <p:nvPr>
            <p:ph type="body" idx="1"/>
          </p:nvPr>
        </p:nvSpPr>
        <p:spPr/>
        <p:txBody>
          <a:bodyPr/>
          <a:lstStyle/>
          <a:p>
            <a:r>
              <a:rPr lang="en-US" dirty="0" smtClean="0"/>
              <a:t>References</a:t>
            </a:r>
            <a:endParaRPr lang="en-US" dirty="0"/>
          </a:p>
        </p:txBody>
      </p:sp>
      <p:sp>
        <p:nvSpPr>
          <p:cNvPr id="6" name="Content Placeholder 5"/>
          <p:cNvSpPr>
            <a:spLocks noGrp="1"/>
          </p:cNvSpPr>
          <p:nvPr>
            <p:ph sz="quarter" idx="13"/>
          </p:nvPr>
        </p:nvSpPr>
        <p:spPr/>
        <p:txBody>
          <a:bodyPr/>
          <a:lstStyle/>
          <a:p>
            <a:pPr>
              <a:buNone/>
            </a:pPr>
            <a:r>
              <a:rPr lang="en-US" dirty="0" smtClean="0"/>
              <a:t>Acts 6:3-8:2</a:t>
            </a:r>
          </a:p>
          <a:p>
            <a:pPr>
              <a:buNone/>
            </a:pPr>
            <a:r>
              <a:rPr lang="en-US" dirty="0" smtClean="0"/>
              <a:t>Acts 11:19</a:t>
            </a:r>
          </a:p>
          <a:p>
            <a:pPr>
              <a:buNone/>
            </a:pPr>
            <a:r>
              <a:rPr lang="en-US" dirty="0" smtClean="0"/>
              <a:t>Acts 22:20</a:t>
            </a:r>
            <a:endParaRPr 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blinds(horizontal)">
                                      <p:cBhvr>
                                        <p:cTn id="10" dur="500"/>
                                        <p:tgtEl>
                                          <p:spTgt spid="6">
                                            <p:txEl>
                                              <p:pRg st="1" end="1"/>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Effect transition="in" filter="blinds(horizontal)">
                                      <p:cBhvr>
                                        <p:cTn id="13"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Reading 1:  First Impressions</a:t>
            </a:r>
            <a:endParaRPr lang="en-US" dirty="0"/>
          </a:p>
        </p:txBody>
      </p:sp>
      <p:sp>
        <p:nvSpPr>
          <p:cNvPr id="3" name="Content Placeholder 2"/>
          <p:cNvSpPr>
            <a:spLocks noGrp="1"/>
          </p:cNvSpPr>
          <p:nvPr>
            <p:ph idx="1"/>
          </p:nvPr>
        </p:nvSpPr>
        <p:spPr/>
        <p:txBody>
          <a:bodyPr/>
          <a:lstStyle/>
          <a:p>
            <a:r>
              <a:rPr lang="en-US" dirty="0" smtClean="0"/>
              <a:t>Write out your first impressions</a:t>
            </a:r>
          </a:p>
          <a:p>
            <a:r>
              <a:rPr lang="en-US" dirty="0" smtClean="0"/>
              <a:t>Note any observations</a:t>
            </a:r>
          </a:p>
          <a:p>
            <a:r>
              <a:rPr lang="en-US" dirty="0" smtClean="0"/>
              <a:t>Record any important information</a:t>
            </a:r>
            <a:endParaRPr lang="en-US" dirty="0"/>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Stephen the Martyr</a:t>
            </a:r>
            <a:endParaRPr lang="en-US" dirty="0"/>
          </a:p>
        </p:txBody>
      </p:sp>
      <p:sp>
        <p:nvSpPr>
          <p:cNvPr id="5" name="Text Placeholder 4"/>
          <p:cNvSpPr>
            <a:spLocks noGrp="1"/>
          </p:cNvSpPr>
          <p:nvPr>
            <p:ph type="body" idx="1"/>
          </p:nvPr>
        </p:nvSpPr>
        <p:spPr/>
        <p:txBody>
          <a:bodyPr/>
          <a:lstStyle/>
          <a:p>
            <a:r>
              <a:rPr lang="en-US" dirty="0" smtClean="0"/>
              <a:t>Reading 1: First Impressions</a:t>
            </a:r>
            <a:endParaRPr lang="en-US" dirty="0"/>
          </a:p>
        </p:txBody>
      </p:sp>
      <p:sp>
        <p:nvSpPr>
          <p:cNvPr id="6" name="Content Placeholder 5"/>
          <p:cNvSpPr>
            <a:spLocks noGrp="1"/>
          </p:cNvSpPr>
          <p:nvPr>
            <p:ph sz="quarter" idx="13"/>
          </p:nvPr>
        </p:nvSpPr>
        <p:spPr/>
        <p:txBody>
          <a:bodyPr/>
          <a:lstStyle/>
          <a:p>
            <a:pPr>
              <a:buNone/>
            </a:pPr>
            <a:r>
              <a:rPr lang="en-US" dirty="0" smtClean="0"/>
              <a:t>Stephen was an early Christian.</a:t>
            </a:r>
          </a:p>
          <a:p>
            <a:pPr>
              <a:buNone/>
            </a:pPr>
            <a:r>
              <a:rPr lang="en-US" dirty="0" smtClean="0"/>
              <a:t>Stephen was trusted by the Apostles.</a:t>
            </a:r>
          </a:p>
          <a:p>
            <a:pPr>
              <a:buNone/>
            </a:pPr>
            <a:r>
              <a:rPr lang="en-US" dirty="0" smtClean="0"/>
              <a:t>Stephen was trusted by other Christians.</a:t>
            </a:r>
          </a:p>
          <a:p>
            <a:pPr>
              <a:buNone/>
            </a:pPr>
            <a:r>
              <a:rPr lang="en-US" dirty="0" smtClean="0"/>
              <a:t>Stephen was a powerful preacher.</a:t>
            </a:r>
          </a:p>
          <a:p>
            <a:pPr>
              <a:buNone/>
            </a:pPr>
            <a:r>
              <a:rPr lang="en-US" dirty="0" smtClean="0"/>
              <a:t>Stephen was unashamed of his faith and willing to die for it.</a:t>
            </a:r>
          </a:p>
          <a:p>
            <a:pPr>
              <a:buNone/>
            </a:pPr>
            <a:r>
              <a:rPr lang="en-US" dirty="0" smtClean="0"/>
              <a:t>Stephen was true to his convictions.</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blinds(horizontal)">
                                      <p:cBhvr>
                                        <p:cTn id="10" dur="500"/>
                                        <p:tgtEl>
                                          <p:spTgt spid="6">
                                            <p:txEl>
                                              <p:pRg st="1" end="1"/>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Effect transition="in" filter="blinds(horizontal)">
                                      <p:cBhvr>
                                        <p:cTn id="13" dur="500"/>
                                        <p:tgtEl>
                                          <p:spTgt spid="6">
                                            <p:txEl>
                                              <p:pRg st="2" end="2"/>
                                            </p:txEl>
                                          </p:spTgt>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6">
                                            <p:txEl>
                                              <p:pRg st="3" end="3"/>
                                            </p:txEl>
                                          </p:spTgt>
                                        </p:tgtEl>
                                        <p:attrNameLst>
                                          <p:attrName>style.visibility</p:attrName>
                                        </p:attrNameLst>
                                      </p:cBhvr>
                                      <p:to>
                                        <p:strVal val="visible"/>
                                      </p:to>
                                    </p:set>
                                    <p:animEffect transition="in" filter="blinds(horizontal)">
                                      <p:cBhvr>
                                        <p:cTn id="16" dur="500"/>
                                        <p:tgtEl>
                                          <p:spTgt spid="6">
                                            <p:txEl>
                                              <p:pRg st="3" end="3"/>
                                            </p:txEl>
                                          </p:spTgt>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animEffect transition="in" filter="blinds(horizontal)">
                                      <p:cBhvr>
                                        <p:cTn id="19" dur="500"/>
                                        <p:tgtEl>
                                          <p:spTgt spid="6">
                                            <p:txEl>
                                              <p:pRg st="4" end="4"/>
                                            </p:txEl>
                                          </p:spTgt>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6">
                                            <p:txEl>
                                              <p:pRg st="5" end="5"/>
                                            </p:txEl>
                                          </p:spTgt>
                                        </p:tgtEl>
                                        <p:attrNameLst>
                                          <p:attrName>style.visibility</p:attrName>
                                        </p:attrNameLst>
                                      </p:cBhvr>
                                      <p:to>
                                        <p:strVal val="visible"/>
                                      </p:to>
                                    </p:set>
                                    <p:animEffect transition="in" filter="blinds(horizontal)">
                                      <p:cBhvr>
                                        <p:cTn id="22" dur="5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Reading 2: Chronological Outline</a:t>
            </a:r>
            <a:endParaRPr lang="en-US" dirty="0"/>
          </a:p>
        </p:txBody>
      </p:sp>
      <p:sp>
        <p:nvSpPr>
          <p:cNvPr id="3" name="Content Placeholder 2"/>
          <p:cNvSpPr>
            <a:spLocks noGrp="1"/>
          </p:cNvSpPr>
          <p:nvPr>
            <p:ph idx="1"/>
          </p:nvPr>
        </p:nvSpPr>
        <p:spPr/>
        <p:txBody>
          <a:bodyPr/>
          <a:lstStyle/>
          <a:p>
            <a:r>
              <a:rPr lang="en-US" dirty="0" smtClean="0"/>
              <a:t>Make a timeline</a:t>
            </a:r>
          </a:p>
          <a:p>
            <a:r>
              <a:rPr lang="en-US" dirty="0" smtClean="0"/>
              <a:t>Look for natural major divisions</a:t>
            </a:r>
          </a:p>
          <a:p>
            <a:r>
              <a:rPr lang="en-US" dirty="0" smtClean="0"/>
              <a:t>Look for progressions and changes of attitude in that person’s life</a:t>
            </a:r>
            <a:endParaRPr lang="en-US" dirty="0"/>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Stephen the Martyr</a:t>
            </a:r>
            <a:endParaRPr lang="en-US" dirty="0"/>
          </a:p>
        </p:txBody>
      </p:sp>
      <p:sp>
        <p:nvSpPr>
          <p:cNvPr id="5" name="Text Placeholder 4"/>
          <p:cNvSpPr>
            <a:spLocks noGrp="1"/>
          </p:cNvSpPr>
          <p:nvPr>
            <p:ph type="body" idx="1"/>
          </p:nvPr>
        </p:nvSpPr>
        <p:spPr/>
        <p:txBody>
          <a:bodyPr/>
          <a:lstStyle/>
          <a:p>
            <a:r>
              <a:rPr lang="en-US" dirty="0" smtClean="0"/>
              <a:t>Reading 2: Chronological Outline</a:t>
            </a:r>
            <a:endParaRPr lang="en-US" dirty="0"/>
          </a:p>
        </p:txBody>
      </p:sp>
      <p:sp>
        <p:nvSpPr>
          <p:cNvPr id="6" name="Content Placeholder 5"/>
          <p:cNvSpPr>
            <a:spLocks noGrp="1"/>
          </p:cNvSpPr>
          <p:nvPr>
            <p:ph sz="quarter" idx="13"/>
          </p:nvPr>
        </p:nvSpPr>
        <p:spPr/>
        <p:txBody>
          <a:bodyPr/>
          <a:lstStyle/>
          <a:p>
            <a:pPr marL="514350" indent="-514350">
              <a:buFont typeface="+mj-lt"/>
              <a:buAutoNum type="alphaUcPeriod"/>
            </a:pPr>
            <a:r>
              <a:rPr lang="en-US" dirty="0" smtClean="0"/>
              <a:t>Chosen to be a leader</a:t>
            </a:r>
          </a:p>
          <a:p>
            <a:pPr marL="1028700" lvl="1" indent="-509588">
              <a:buFont typeface="+mj-lt"/>
              <a:buAutoNum type="arabicPeriod"/>
            </a:pPr>
            <a:r>
              <a:rPr lang="en-US" dirty="0" smtClean="0"/>
              <a:t>To help resolve conflict (Acts 6:5)</a:t>
            </a:r>
          </a:p>
          <a:p>
            <a:pPr marL="1028700" lvl="1" indent="-509588">
              <a:buFont typeface="+mj-lt"/>
              <a:buAutoNum type="arabicPeriod"/>
            </a:pPr>
            <a:r>
              <a:rPr lang="en-US" dirty="0" smtClean="0"/>
              <a:t>On basis of godly characteristics (Acts 6:3,5,8)</a:t>
            </a:r>
          </a:p>
          <a:p>
            <a:pPr marL="514350" indent="-514350">
              <a:buFont typeface="+mj-lt"/>
              <a:buAutoNum type="alphaUcPeriod"/>
            </a:pPr>
            <a:r>
              <a:rPr lang="en-US" dirty="0" smtClean="0"/>
              <a:t>Had a wide ministry</a:t>
            </a:r>
          </a:p>
          <a:p>
            <a:pPr marL="1028700" lvl="1" indent="-457200">
              <a:buFont typeface="+mj-lt"/>
              <a:buAutoNum type="arabicPeriod"/>
            </a:pPr>
            <a:r>
              <a:rPr lang="en-US" dirty="0" smtClean="0"/>
              <a:t>Waited tables (Acts 6:2-5)</a:t>
            </a:r>
          </a:p>
          <a:p>
            <a:pPr marL="1028700" lvl="1" indent="-457200">
              <a:buFont typeface="+mj-lt"/>
              <a:buAutoNum type="arabicPeriod"/>
            </a:pPr>
            <a:r>
              <a:rPr lang="en-US" dirty="0" smtClean="0"/>
              <a:t>Performed miracles (Acts 6:8)</a:t>
            </a:r>
          </a:p>
          <a:p>
            <a:pPr marL="1028700" lvl="1" indent="-457200">
              <a:buFont typeface="+mj-lt"/>
              <a:buAutoNum type="arabicPeriod"/>
            </a:pPr>
            <a:r>
              <a:rPr lang="en-US" dirty="0" smtClean="0"/>
              <a:t>Preacher and Teacher (Acts 6:10)</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blinds(horizontal)">
                                      <p:cBhvr>
                                        <p:cTn id="10" dur="500"/>
                                        <p:tgtEl>
                                          <p:spTgt spid="6">
                                            <p:txEl>
                                              <p:pRg st="1" end="1"/>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Effect transition="in" filter="blinds(horizontal)">
                                      <p:cBhvr>
                                        <p:cTn id="13" dur="500"/>
                                        <p:tgtEl>
                                          <p:spTgt spid="6">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6">
                                            <p:txEl>
                                              <p:pRg st="3" end="3"/>
                                            </p:txEl>
                                          </p:spTgt>
                                        </p:tgtEl>
                                        <p:attrNameLst>
                                          <p:attrName>style.visibility</p:attrName>
                                        </p:attrNameLst>
                                      </p:cBhvr>
                                      <p:to>
                                        <p:strVal val="visible"/>
                                      </p:to>
                                    </p:set>
                                    <p:animEffect transition="in" filter="blinds(horizontal)">
                                      <p:cBhvr>
                                        <p:cTn id="18" dur="500"/>
                                        <p:tgtEl>
                                          <p:spTgt spid="6">
                                            <p:txEl>
                                              <p:pRg st="3" end="3"/>
                                            </p:txEl>
                                          </p:spTgt>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6">
                                            <p:txEl>
                                              <p:pRg st="4" end="4"/>
                                            </p:txEl>
                                          </p:spTgt>
                                        </p:tgtEl>
                                        <p:attrNameLst>
                                          <p:attrName>style.visibility</p:attrName>
                                        </p:attrNameLst>
                                      </p:cBhvr>
                                      <p:to>
                                        <p:strVal val="visible"/>
                                      </p:to>
                                    </p:set>
                                    <p:animEffect transition="in" filter="blinds(horizontal)">
                                      <p:cBhvr>
                                        <p:cTn id="21" dur="500"/>
                                        <p:tgtEl>
                                          <p:spTgt spid="6">
                                            <p:txEl>
                                              <p:pRg st="4" end="4"/>
                                            </p:txEl>
                                          </p:spTgt>
                                        </p:tgtEl>
                                      </p:cBhvr>
                                    </p:animEffect>
                                  </p:childTnLst>
                                </p:cTn>
                              </p:par>
                              <p:par>
                                <p:cTn id="22" presetID="3" presetClass="entr" presetSubtype="10" fill="hold" grpId="0" nodeType="withEffect">
                                  <p:stCondLst>
                                    <p:cond delay="0"/>
                                  </p:stCondLst>
                                  <p:childTnLst>
                                    <p:set>
                                      <p:cBhvr>
                                        <p:cTn id="23" dur="1" fill="hold">
                                          <p:stCondLst>
                                            <p:cond delay="0"/>
                                          </p:stCondLst>
                                        </p:cTn>
                                        <p:tgtEl>
                                          <p:spTgt spid="6">
                                            <p:txEl>
                                              <p:pRg st="5" end="5"/>
                                            </p:txEl>
                                          </p:spTgt>
                                        </p:tgtEl>
                                        <p:attrNameLst>
                                          <p:attrName>style.visibility</p:attrName>
                                        </p:attrNameLst>
                                      </p:cBhvr>
                                      <p:to>
                                        <p:strVal val="visible"/>
                                      </p:to>
                                    </p:set>
                                    <p:animEffect transition="in" filter="blinds(horizontal)">
                                      <p:cBhvr>
                                        <p:cTn id="24" dur="500"/>
                                        <p:tgtEl>
                                          <p:spTgt spid="6">
                                            <p:txEl>
                                              <p:pRg st="5" end="5"/>
                                            </p:txEl>
                                          </p:spTgt>
                                        </p:tgtEl>
                                      </p:cBhvr>
                                    </p:animEffect>
                                  </p:childTnLst>
                                </p:cTn>
                              </p:par>
                              <p:par>
                                <p:cTn id="25" presetID="3" presetClass="entr" presetSubtype="10" fill="hold" grpId="0" nodeType="withEffect">
                                  <p:stCondLst>
                                    <p:cond delay="0"/>
                                  </p:stCondLst>
                                  <p:childTnLst>
                                    <p:set>
                                      <p:cBhvr>
                                        <p:cTn id="26" dur="1" fill="hold">
                                          <p:stCondLst>
                                            <p:cond delay="0"/>
                                          </p:stCondLst>
                                        </p:cTn>
                                        <p:tgtEl>
                                          <p:spTgt spid="6">
                                            <p:txEl>
                                              <p:pRg st="6" end="6"/>
                                            </p:txEl>
                                          </p:spTgt>
                                        </p:tgtEl>
                                        <p:attrNameLst>
                                          <p:attrName>style.visibility</p:attrName>
                                        </p:attrNameLst>
                                      </p:cBhvr>
                                      <p:to>
                                        <p:strVal val="visible"/>
                                      </p:to>
                                    </p:set>
                                    <p:animEffect transition="in" filter="blinds(horizontal)">
                                      <p:cBhvr>
                                        <p:cTn id="27" dur="5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Stephen the Martyr</a:t>
            </a:r>
            <a:endParaRPr lang="en-US" dirty="0"/>
          </a:p>
        </p:txBody>
      </p:sp>
      <p:sp>
        <p:nvSpPr>
          <p:cNvPr id="5" name="Text Placeholder 4"/>
          <p:cNvSpPr>
            <a:spLocks noGrp="1"/>
          </p:cNvSpPr>
          <p:nvPr>
            <p:ph type="body" idx="1"/>
          </p:nvPr>
        </p:nvSpPr>
        <p:spPr/>
        <p:txBody>
          <a:bodyPr/>
          <a:lstStyle/>
          <a:p>
            <a:r>
              <a:rPr lang="en-US" dirty="0" smtClean="0"/>
              <a:t>Reading 2: Chronological Outline, continued…</a:t>
            </a:r>
            <a:endParaRPr lang="en-US" dirty="0"/>
          </a:p>
        </p:txBody>
      </p:sp>
      <p:sp>
        <p:nvSpPr>
          <p:cNvPr id="6" name="Content Placeholder 5"/>
          <p:cNvSpPr>
            <a:spLocks noGrp="1"/>
          </p:cNvSpPr>
          <p:nvPr>
            <p:ph sz="quarter" idx="13"/>
          </p:nvPr>
        </p:nvSpPr>
        <p:spPr/>
        <p:txBody>
          <a:bodyPr>
            <a:normAutofit fontScale="92500" lnSpcReduction="20000"/>
          </a:bodyPr>
          <a:lstStyle/>
          <a:p>
            <a:pPr marL="514350" indent="-514350">
              <a:buFont typeface="+mj-lt"/>
              <a:buAutoNum type="alphaUcPeriod" startAt="3"/>
            </a:pPr>
            <a:r>
              <a:rPr lang="en-US" dirty="0" smtClean="0"/>
              <a:t>He was persecuted</a:t>
            </a:r>
          </a:p>
          <a:p>
            <a:pPr marL="1028700" lvl="1" indent="-509588">
              <a:buFont typeface="+mj-lt"/>
              <a:buAutoNum type="arabicPeriod"/>
            </a:pPr>
            <a:r>
              <a:rPr lang="en-US" dirty="0" smtClean="0"/>
              <a:t>Opposed by Jews from “overseas” (Acts 6:9)</a:t>
            </a:r>
          </a:p>
          <a:p>
            <a:pPr marL="1028700" lvl="1" indent="-509588">
              <a:buFont typeface="+mj-lt"/>
              <a:buAutoNum type="arabicPeriod"/>
            </a:pPr>
            <a:r>
              <a:rPr lang="en-US" dirty="0" smtClean="0"/>
              <a:t>Falsely Accused (Acts 6:11)</a:t>
            </a:r>
          </a:p>
          <a:p>
            <a:pPr marL="1028700" lvl="1" indent="-509588">
              <a:buFont typeface="+mj-lt"/>
              <a:buAutoNum type="arabicPeriod"/>
            </a:pPr>
            <a:r>
              <a:rPr lang="en-US" dirty="0" smtClean="0"/>
              <a:t>Arrested and tried before Sanhedrin (Acts 6:12-14)</a:t>
            </a:r>
          </a:p>
          <a:p>
            <a:pPr marL="1485900" lvl="2" indent="-457200">
              <a:buFont typeface="+mj-lt"/>
              <a:buAutoNum type="alphaLcPeriod"/>
            </a:pPr>
            <a:r>
              <a:rPr lang="en-US" dirty="0" smtClean="0"/>
              <a:t>False witnesses testify</a:t>
            </a:r>
          </a:p>
          <a:p>
            <a:pPr marL="1485900" lvl="2" indent="-457200">
              <a:buFont typeface="+mj-lt"/>
              <a:buAutoNum type="alphaLcPeriod"/>
            </a:pPr>
            <a:r>
              <a:rPr lang="en-US" dirty="0" smtClean="0"/>
              <a:t>Rebutted with a masterful overview of OT Scripture (Acts 7:2-53)</a:t>
            </a:r>
          </a:p>
          <a:p>
            <a:pPr marL="1485900" lvl="2" indent="-457200">
              <a:buFont typeface="+mj-lt"/>
              <a:buAutoNum type="alphaLcPeriod"/>
            </a:pPr>
            <a:r>
              <a:rPr lang="en-US" dirty="0" smtClean="0"/>
              <a:t>Testified about Jesus (Acts 7:55-56)</a:t>
            </a:r>
          </a:p>
          <a:p>
            <a:pPr marL="1485900" lvl="2" indent="-457200">
              <a:buFont typeface="+mj-lt"/>
              <a:buAutoNum type="alphaLcPeriod"/>
            </a:pPr>
            <a:r>
              <a:rPr lang="en-US" dirty="0" smtClean="0"/>
              <a:t>Stoned to death by an angry mob (Acts 7:57-60)</a:t>
            </a:r>
          </a:p>
          <a:p>
            <a:pPr marL="519113" indent="-519113">
              <a:buFont typeface="+mj-lt"/>
              <a:buAutoNum type="alphaUcPeriod" startAt="3"/>
            </a:pPr>
            <a:r>
              <a:rPr lang="en-US" dirty="0" smtClean="0"/>
              <a:t>His death acted as a catalyst that increased persecution and caused the church to spread (Acts 8:2-4, 11:19)</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blinds(horizontal)">
                                      <p:cBhvr>
                                        <p:cTn id="10" dur="500"/>
                                        <p:tgtEl>
                                          <p:spTgt spid="6">
                                            <p:txEl>
                                              <p:pRg st="1" end="1"/>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Effect transition="in" filter="blinds(horizontal)">
                                      <p:cBhvr>
                                        <p:cTn id="13" dur="500"/>
                                        <p:tgtEl>
                                          <p:spTgt spid="6">
                                            <p:txEl>
                                              <p:pRg st="2" end="2"/>
                                            </p:txEl>
                                          </p:spTgt>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6">
                                            <p:txEl>
                                              <p:pRg st="3" end="3"/>
                                            </p:txEl>
                                          </p:spTgt>
                                        </p:tgtEl>
                                        <p:attrNameLst>
                                          <p:attrName>style.visibility</p:attrName>
                                        </p:attrNameLst>
                                      </p:cBhvr>
                                      <p:to>
                                        <p:strVal val="visible"/>
                                      </p:to>
                                    </p:set>
                                    <p:animEffect transition="in" filter="blinds(horizontal)">
                                      <p:cBhvr>
                                        <p:cTn id="16" dur="500"/>
                                        <p:tgtEl>
                                          <p:spTgt spid="6">
                                            <p:txEl>
                                              <p:pRg st="3" end="3"/>
                                            </p:txEl>
                                          </p:spTgt>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animEffect transition="in" filter="blinds(horizontal)">
                                      <p:cBhvr>
                                        <p:cTn id="19" dur="500"/>
                                        <p:tgtEl>
                                          <p:spTgt spid="6">
                                            <p:txEl>
                                              <p:pRg st="4" end="4"/>
                                            </p:txEl>
                                          </p:spTgt>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6">
                                            <p:txEl>
                                              <p:pRg st="5" end="5"/>
                                            </p:txEl>
                                          </p:spTgt>
                                        </p:tgtEl>
                                        <p:attrNameLst>
                                          <p:attrName>style.visibility</p:attrName>
                                        </p:attrNameLst>
                                      </p:cBhvr>
                                      <p:to>
                                        <p:strVal val="visible"/>
                                      </p:to>
                                    </p:set>
                                    <p:animEffect transition="in" filter="blinds(horizontal)">
                                      <p:cBhvr>
                                        <p:cTn id="22" dur="500"/>
                                        <p:tgtEl>
                                          <p:spTgt spid="6">
                                            <p:txEl>
                                              <p:pRg st="5" end="5"/>
                                            </p:txEl>
                                          </p:spTgt>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6">
                                            <p:txEl>
                                              <p:pRg st="6" end="6"/>
                                            </p:txEl>
                                          </p:spTgt>
                                        </p:tgtEl>
                                        <p:attrNameLst>
                                          <p:attrName>style.visibility</p:attrName>
                                        </p:attrNameLst>
                                      </p:cBhvr>
                                      <p:to>
                                        <p:strVal val="visible"/>
                                      </p:to>
                                    </p:set>
                                    <p:animEffect transition="in" filter="blinds(horizontal)">
                                      <p:cBhvr>
                                        <p:cTn id="25" dur="500"/>
                                        <p:tgtEl>
                                          <p:spTgt spid="6">
                                            <p:txEl>
                                              <p:pRg st="6" end="6"/>
                                            </p:txEl>
                                          </p:spTgt>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6">
                                            <p:txEl>
                                              <p:pRg st="7" end="7"/>
                                            </p:txEl>
                                          </p:spTgt>
                                        </p:tgtEl>
                                        <p:attrNameLst>
                                          <p:attrName>style.visibility</p:attrName>
                                        </p:attrNameLst>
                                      </p:cBhvr>
                                      <p:to>
                                        <p:strVal val="visible"/>
                                      </p:to>
                                    </p:set>
                                    <p:animEffect transition="in" filter="blinds(horizontal)">
                                      <p:cBhvr>
                                        <p:cTn id="28" dur="500"/>
                                        <p:tgtEl>
                                          <p:spTgt spid="6">
                                            <p:txEl>
                                              <p:pRg st="7" end="7"/>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6">
                                            <p:txEl>
                                              <p:pRg st="8" end="8"/>
                                            </p:txEl>
                                          </p:spTgt>
                                        </p:tgtEl>
                                        <p:attrNameLst>
                                          <p:attrName>style.visibility</p:attrName>
                                        </p:attrNameLst>
                                      </p:cBhvr>
                                      <p:to>
                                        <p:strVal val="visible"/>
                                      </p:to>
                                    </p:set>
                                    <p:animEffect transition="in" filter="blinds(horizontal)">
                                      <p:cBhvr>
                                        <p:cTn id="33" dur="500"/>
                                        <p:tgtEl>
                                          <p:spTgt spid="6">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Reading 3: Get some insight into that person</a:t>
            </a:r>
            <a:endParaRPr lang="en-US" dirty="0"/>
          </a:p>
        </p:txBody>
      </p:sp>
      <p:sp>
        <p:nvSpPr>
          <p:cNvPr id="3" name="Content Placeholder 2"/>
          <p:cNvSpPr>
            <a:spLocks noGrp="1"/>
          </p:cNvSpPr>
          <p:nvPr>
            <p:ph idx="1"/>
          </p:nvPr>
        </p:nvSpPr>
        <p:spPr/>
        <p:txBody>
          <a:bodyPr/>
          <a:lstStyle/>
          <a:p>
            <a:r>
              <a:rPr lang="en-US" dirty="0" smtClean="0"/>
              <a:t>Go back over references again answering questions from handout</a:t>
            </a:r>
            <a:endParaRPr lang="en-US" dirty="0"/>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Stephen the Martyr</a:t>
            </a:r>
            <a:endParaRPr lang="en-US" dirty="0"/>
          </a:p>
        </p:txBody>
      </p:sp>
      <p:sp>
        <p:nvSpPr>
          <p:cNvPr id="5" name="Text Placeholder 4"/>
          <p:cNvSpPr>
            <a:spLocks noGrp="1"/>
          </p:cNvSpPr>
          <p:nvPr>
            <p:ph type="body" idx="1"/>
          </p:nvPr>
        </p:nvSpPr>
        <p:spPr/>
        <p:txBody>
          <a:bodyPr/>
          <a:lstStyle/>
          <a:p>
            <a:r>
              <a:rPr lang="en-US" dirty="0" smtClean="0"/>
              <a:t>Reading 3: Insights (Answers to Questions)</a:t>
            </a:r>
            <a:endParaRPr lang="en-US" dirty="0"/>
          </a:p>
        </p:txBody>
      </p:sp>
      <p:sp>
        <p:nvSpPr>
          <p:cNvPr id="6" name="Content Placeholder 5"/>
          <p:cNvSpPr>
            <a:spLocks noGrp="1"/>
          </p:cNvSpPr>
          <p:nvPr>
            <p:ph sz="quarter" idx="13"/>
          </p:nvPr>
        </p:nvSpPr>
        <p:spPr/>
        <p:txBody>
          <a:bodyPr/>
          <a:lstStyle/>
          <a:p>
            <a:pPr marL="514350" indent="-514350">
              <a:buFont typeface="+mj-lt"/>
              <a:buAutoNum type="arabicParenR"/>
            </a:pPr>
            <a:r>
              <a:rPr lang="en-US" dirty="0" smtClean="0"/>
              <a:t>Why was he chosen to be a leader?</a:t>
            </a:r>
          </a:p>
          <a:p>
            <a:pPr marL="514350" indent="-514350">
              <a:buNone/>
            </a:pPr>
            <a:r>
              <a:rPr lang="en-US" dirty="0" smtClean="0"/>
              <a:t>	</a:t>
            </a:r>
            <a:r>
              <a:rPr lang="en-US" sz="2000" i="1" dirty="0" smtClean="0"/>
              <a:t>Because he was full of the Holy Spirit and wisdom (Acts 6:3)</a:t>
            </a:r>
            <a:br>
              <a:rPr lang="en-US" sz="2000" i="1" dirty="0" smtClean="0"/>
            </a:br>
            <a:r>
              <a:rPr lang="en-US" sz="2000" i="1" dirty="0" smtClean="0"/>
              <a:t/>
            </a:r>
            <a:br>
              <a:rPr lang="en-US" sz="2000" i="1" dirty="0" smtClean="0"/>
            </a:br>
            <a:r>
              <a:rPr lang="en-US" sz="2000" i="1" dirty="0" smtClean="0"/>
              <a:t>Because he was full of Faith and the Spirit (Acts 6:5)</a:t>
            </a:r>
            <a:br>
              <a:rPr lang="en-US" sz="2000" i="1" dirty="0" smtClean="0"/>
            </a:br>
            <a:r>
              <a:rPr lang="en-US" sz="2000" i="1" dirty="0" smtClean="0"/>
              <a:t/>
            </a:r>
            <a:br>
              <a:rPr lang="en-US" sz="2000" i="1" dirty="0" smtClean="0"/>
            </a:br>
            <a:r>
              <a:rPr lang="en-US" sz="2000" i="1" dirty="0" smtClean="0"/>
              <a:t>Because he was full of God’s grace and power (Acts 6:8)</a:t>
            </a:r>
            <a:br>
              <a:rPr lang="en-US" sz="2000" i="1" dirty="0" smtClean="0"/>
            </a:br>
            <a:r>
              <a:rPr lang="en-US" sz="2000" i="1" dirty="0" smtClean="0"/>
              <a:t/>
            </a:r>
            <a:br>
              <a:rPr lang="en-US" sz="2000" i="1" dirty="0" smtClean="0"/>
            </a:br>
            <a:r>
              <a:rPr lang="en-US" sz="2000" i="1" dirty="0" smtClean="0"/>
              <a:t>Because he knew the Scriptures (Acts 7:2-53)</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blinds(horizontal)">
                                      <p:cBhvr>
                                        <p:cTn id="10"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Stephen the Martyr</a:t>
            </a:r>
            <a:endParaRPr lang="en-US" dirty="0"/>
          </a:p>
        </p:txBody>
      </p:sp>
      <p:sp>
        <p:nvSpPr>
          <p:cNvPr id="5" name="Text Placeholder 4"/>
          <p:cNvSpPr>
            <a:spLocks noGrp="1"/>
          </p:cNvSpPr>
          <p:nvPr>
            <p:ph type="body" idx="1"/>
          </p:nvPr>
        </p:nvSpPr>
        <p:spPr/>
        <p:txBody>
          <a:bodyPr/>
          <a:lstStyle/>
          <a:p>
            <a:r>
              <a:rPr lang="en-US" dirty="0" smtClean="0"/>
              <a:t>Reading 3: Insights (Answers to Questions)</a:t>
            </a:r>
            <a:endParaRPr lang="en-US" dirty="0"/>
          </a:p>
        </p:txBody>
      </p:sp>
      <p:sp>
        <p:nvSpPr>
          <p:cNvPr id="6" name="Content Placeholder 5"/>
          <p:cNvSpPr>
            <a:spLocks noGrp="1"/>
          </p:cNvSpPr>
          <p:nvPr>
            <p:ph sz="quarter" idx="13"/>
          </p:nvPr>
        </p:nvSpPr>
        <p:spPr/>
        <p:txBody>
          <a:bodyPr/>
          <a:lstStyle/>
          <a:p>
            <a:pPr marL="514350" indent="-514350">
              <a:buFont typeface="+mj-lt"/>
              <a:buAutoNum type="arabicParenR" startAt="2"/>
            </a:pPr>
            <a:r>
              <a:rPr lang="en-US" dirty="0" smtClean="0"/>
              <a:t>How did he handle false accusations?</a:t>
            </a:r>
          </a:p>
          <a:p>
            <a:pPr marL="514350" indent="-514350">
              <a:buNone/>
            </a:pPr>
            <a:r>
              <a:rPr lang="en-US" dirty="0" smtClean="0"/>
              <a:t>	</a:t>
            </a:r>
            <a:r>
              <a:rPr lang="en-US" sz="2000" i="1" dirty="0" smtClean="0"/>
              <a:t>He “kept his cool,” remained silent, and only answered when he was directed to speak by the high priest.</a:t>
            </a:r>
            <a:br>
              <a:rPr lang="en-US" sz="2000" i="1" dirty="0" smtClean="0"/>
            </a:br>
            <a:endParaRPr lang="en-US" sz="2000" i="1" dirty="0" smtClean="0"/>
          </a:p>
          <a:p>
            <a:pPr marL="514350" lvl="0" indent="-514350">
              <a:buClr>
                <a:srgbClr val="F07F09"/>
              </a:buClr>
              <a:buFont typeface="+mj-lt"/>
              <a:buAutoNum type="arabicParenR" startAt="3"/>
            </a:pPr>
            <a:r>
              <a:rPr lang="en-US" dirty="0" smtClean="0">
                <a:solidFill>
                  <a:prstClr val="black"/>
                </a:solidFill>
              </a:rPr>
              <a:t>Are there any parallels with Jesus?</a:t>
            </a:r>
          </a:p>
          <a:p>
            <a:pPr marL="514350" lvl="0" indent="-514350">
              <a:buClr>
                <a:srgbClr val="F07F09"/>
              </a:buClr>
              <a:buNone/>
            </a:pPr>
            <a:r>
              <a:rPr lang="en-US" dirty="0" smtClean="0">
                <a:solidFill>
                  <a:prstClr val="black"/>
                </a:solidFill>
              </a:rPr>
              <a:t>	</a:t>
            </a:r>
            <a:r>
              <a:rPr lang="en-US" sz="2000" i="1" dirty="0" smtClean="0">
                <a:solidFill>
                  <a:prstClr val="black"/>
                </a:solidFill>
              </a:rPr>
              <a:t>Yes.  Just like Jesus, he was falsely accused, demonstrated love and concern for his accusers and died an “undeserved” death.</a:t>
            </a:r>
          </a:p>
          <a:p>
            <a:pPr marL="514350" indent="-514350">
              <a:buNone/>
            </a:pPr>
            <a:endParaRPr lang="en-US" sz="2000" i="1" dirty="0" smtClean="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blinds(horizontal)">
                                      <p:cBhvr>
                                        <p:cTn id="10" dur="500"/>
                                        <p:tgtEl>
                                          <p:spTgt spid="6">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Effect transition="in" filter="blinds(horizontal)">
                                      <p:cBhvr>
                                        <p:cTn id="15" dur="500"/>
                                        <p:tgtEl>
                                          <p:spTgt spid="6">
                                            <p:txEl>
                                              <p:pRg st="2" end="2"/>
                                            </p:txEl>
                                          </p:spTgt>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6">
                                            <p:txEl>
                                              <p:pRg st="3" end="3"/>
                                            </p:txEl>
                                          </p:spTgt>
                                        </p:tgtEl>
                                        <p:attrNameLst>
                                          <p:attrName>style.visibility</p:attrName>
                                        </p:attrNameLst>
                                      </p:cBhvr>
                                      <p:to>
                                        <p:strVal val="visible"/>
                                      </p:to>
                                    </p:set>
                                    <p:animEffect transition="in" filter="blinds(horizontal)">
                                      <p:cBhvr>
                                        <p:cTn id="18"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Stephen the Martyr</a:t>
            </a:r>
            <a:endParaRPr lang="en-US" dirty="0"/>
          </a:p>
        </p:txBody>
      </p:sp>
      <p:sp>
        <p:nvSpPr>
          <p:cNvPr id="5" name="Text Placeholder 4"/>
          <p:cNvSpPr>
            <a:spLocks noGrp="1"/>
          </p:cNvSpPr>
          <p:nvPr>
            <p:ph type="body" idx="1"/>
          </p:nvPr>
        </p:nvSpPr>
        <p:spPr/>
        <p:txBody>
          <a:bodyPr/>
          <a:lstStyle/>
          <a:p>
            <a:r>
              <a:rPr lang="en-US" dirty="0" smtClean="0"/>
              <a:t>Reading 3: Insights (Answers to Questions)</a:t>
            </a:r>
            <a:endParaRPr lang="en-US" dirty="0"/>
          </a:p>
        </p:txBody>
      </p:sp>
      <p:sp>
        <p:nvSpPr>
          <p:cNvPr id="6" name="Content Placeholder 5"/>
          <p:cNvSpPr>
            <a:spLocks noGrp="1"/>
          </p:cNvSpPr>
          <p:nvPr>
            <p:ph sz="quarter" idx="13"/>
          </p:nvPr>
        </p:nvSpPr>
        <p:spPr/>
        <p:txBody>
          <a:bodyPr>
            <a:normAutofit fontScale="92500" lnSpcReduction="10000"/>
          </a:bodyPr>
          <a:lstStyle/>
          <a:p>
            <a:pPr marL="514350" indent="-514350">
              <a:buFont typeface="+mj-lt"/>
              <a:buAutoNum type="arabicParenR" startAt="4"/>
            </a:pPr>
            <a:r>
              <a:rPr lang="en-US" dirty="0" smtClean="0"/>
              <a:t>What was his attitude toward his executioners?</a:t>
            </a:r>
          </a:p>
          <a:p>
            <a:pPr marL="514350" indent="-514350">
              <a:buNone/>
            </a:pPr>
            <a:r>
              <a:rPr lang="en-US" dirty="0" smtClean="0"/>
              <a:t>	</a:t>
            </a:r>
            <a:r>
              <a:rPr lang="en-US" sz="2000" i="1" dirty="0" smtClean="0"/>
              <a:t>He was forgiving, even to the point of praying that God would forgive them for their sin.</a:t>
            </a:r>
            <a:br>
              <a:rPr lang="en-US" sz="2000" i="1" dirty="0" smtClean="0"/>
            </a:br>
            <a:endParaRPr lang="en-US" sz="2000" i="1" dirty="0" smtClean="0"/>
          </a:p>
          <a:p>
            <a:pPr marL="514350" lvl="0" indent="-514350">
              <a:buClr>
                <a:srgbClr val="F07F09"/>
              </a:buClr>
              <a:buFont typeface="+mj-lt"/>
              <a:buAutoNum type="arabicParenR" startAt="5"/>
            </a:pPr>
            <a:r>
              <a:rPr lang="en-US" dirty="0" smtClean="0">
                <a:solidFill>
                  <a:prstClr val="black"/>
                </a:solidFill>
              </a:rPr>
              <a:t>What were the long-term results of his life, ministry and death?</a:t>
            </a:r>
          </a:p>
          <a:p>
            <a:pPr marL="514350" lvl="0" indent="-514350">
              <a:buClr>
                <a:srgbClr val="F07F09"/>
              </a:buClr>
              <a:buNone/>
            </a:pPr>
            <a:r>
              <a:rPr lang="en-US" dirty="0" smtClean="0">
                <a:solidFill>
                  <a:prstClr val="black"/>
                </a:solidFill>
              </a:rPr>
              <a:t>	</a:t>
            </a:r>
            <a:r>
              <a:rPr lang="en-US" sz="2000" i="1" dirty="0" smtClean="0">
                <a:solidFill>
                  <a:prstClr val="black"/>
                </a:solidFill>
              </a:rPr>
              <a:t>His death caused the disciples to scatter and take the Gospel to other parts of Judea, Samaria, and regions beyond Israel in fulfillment of Acts 1:8.</a:t>
            </a:r>
            <a:br>
              <a:rPr lang="en-US" sz="2000" i="1" dirty="0" smtClean="0">
                <a:solidFill>
                  <a:prstClr val="black"/>
                </a:solidFill>
              </a:rPr>
            </a:br>
            <a:r>
              <a:rPr lang="en-US" sz="2000" i="1" dirty="0" smtClean="0">
                <a:solidFill>
                  <a:prstClr val="black"/>
                </a:solidFill>
              </a:rPr>
              <a:t/>
            </a:r>
            <a:br>
              <a:rPr lang="en-US" sz="2000" i="1" dirty="0" smtClean="0">
                <a:solidFill>
                  <a:prstClr val="black"/>
                </a:solidFill>
              </a:rPr>
            </a:br>
            <a:r>
              <a:rPr lang="en-US" sz="2000" i="1" dirty="0" smtClean="0">
                <a:solidFill>
                  <a:prstClr val="black"/>
                </a:solidFill>
              </a:rPr>
              <a:t>His death sets a path by which Saul is brought to the Lord.</a:t>
            </a:r>
          </a:p>
          <a:p>
            <a:pPr marL="514350" indent="-514350">
              <a:buNone/>
            </a:pPr>
            <a:endParaRPr lang="en-US" sz="2000" i="1" dirty="0" smtClean="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blinds(horizontal)">
                                      <p:cBhvr>
                                        <p:cTn id="10" dur="500"/>
                                        <p:tgtEl>
                                          <p:spTgt spid="6">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Effect transition="in" filter="blinds(horizontal)">
                                      <p:cBhvr>
                                        <p:cTn id="15" dur="500"/>
                                        <p:tgtEl>
                                          <p:spTgt spid="6">
                                            <p:txEl>
                                              <p:pRg st="2" end="2"/>
                                            </p:txEl>
                                          </p:spTgt>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6">
                                            <p:txEl>
                                              <p:pRg st="3" end="3"/>
                                            </p:txEl>
                                          </p:spTgt>
                                        </p:tgtEl>
                                        <p:attrNameLst>
                                          <p:attrName>style.visibility</p:attrName>
                                        </p:attrNameLst>
                                      </p:cBhvr>
                                      <p:to>
                                        <p:strVal val="visible"/>
                                      </p:to>
                                    </p:set>
                                    <p:animEffect transition="in" filter="blinds(horizontal)">
                                      <p:cBhvr>
                                        <p:cTn id="18"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this method?</a:t>
            </a:r>
            <a:endParaRPr lang="en-US" dirty="0"/>
          </a:p>
        </p:txBody>
      </p:sp>
      <p:sp>
        <p:nvSpPr>
          <p:cNvPr id="3" name="Content Placeholder 2"/>
          <p:cNvSpPr>
            <a:spLocks noGrp="1"/>
          </p:cNvSpPr>
          <p:nvPr>
            <p:ph idx="1"/>
          </p:nvPr>
        </p:nvSpPr>
        <p:spPr/>
        <p:txBody>
          <a:bodyPr anchor="ctr">
            <a:normAutofit/>
          </a:bodyPr>
          <a:lstStyle/>
          <a:p>
            <a:pPr marL="0" indent="0" algn="ctr">
              <a:buNone/>
            </a:pPr>
            <a:r>
              <a:rPr lang="en-US" sz="4400" b="1" dirty="0" smtClean="0"/>
              <a:t>Research the Scripture to study a Biblical person’s life and character. </a:t>
            </a:r>
            <a:endParaRPr lang="en-US" sz="4400" b="1" dirty="0"/>
          </a:p>
        </p:txBody>
      </p:sp>
    </p:spTree>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Reading 4: Identify some character qualities</a:t>
            </a:r>
            <a:endParaRPr lang="en-US" dirty="0"/>
          </a:p>
        </p:txBody>
      </p:sp>
      <p:sp>
        <p:nvSpPr>
          <p:cNvPr id="3" name="Content Placeholder 2"/>
          <p:cNvSpPr>
            <a:spLocks noGrp="1"/>
          </p:cNvSpPr>
          <p:nvPr>
            <p:ph idx="1"/>
          </p:nvPr>
        </p:nvSpPr>
        <p:spPr/>
        <p:txBody>
          <a:bodyPr/>
          <a:lstStyle/>
          <a:p>
            <a:r>
              <a:rPr lang="en-US" dirty="0" smtClean="0"/>
              <a:t>Use the suggested list of positive and negative characteristics</a:t>
            </a:r>
          </a:p>
          <a:p>
            <a:r>
              <a:rPr lang="en-US" dirty="0" smtClean="0"/>
              <a:t>Write out the qualities (good and bad) that show  up with verse references</a:t>
            </a:r>
            <a:endParaRPr lang="en-US" dirty="0"/>
          </a:p>
        </p:txBody>
      </p:sp>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Stephen the Martyr</a:t>
            </a:r>
            <a:endParaRPr lang="en-US" dirty="0"/>
          </a:p>
        </p:txBody>
      </p:sp>
      <p:sp>
        <p:nvSpPr>
          <p:cNvPr id="5" name="Text Placeholder 4"/>
          <p:cNvSpPr>
            <a:spLocks noGrp="1"/>
          </p:cNvSpPr>
          <p:nvPr>
            <p:ph type="body" idx="1"/>
          </p:nvPr>
        </p:nvSpPr>
        <p:spPr/>
        <p:txBody>
          <a:bodyPr/>
          <a:lstStyle/>
          <a:p>
            <a:r>
              <a:rPr lang="en-US" dirty="0" smtClean="0"/>
              <a:t>Reading 4: Character Qualities Identified</a:t>
            </a:r>
            <a:endParaRPr lang="en-US" dirty="0"/>
          </a:p>
        </p:txBody>
      </p:sp>
      <p:sp>
        <p:nvSpPr>
          <p:cNvPr id="6" name="Content Placeholder 5"/>
          <p:cNvSpPr>
            <a:spLocks noGrp="1"/>
          </p:cNvSpPr>
          <p:nvPr>
            <p:ph sz="quarter" idx="13"/>
          </p:nvPr>
        </p:nvSpPr>
        <p:spPr/>
        <p:txBody>
          <a:bodyPr numCol="2">
            <a:noAutofit/>
          </a:bodyPr>
          <a:lstStyle/>
          <a:p>
            <a:pPr marL="228600" indent="-228600"/>
            <a:r>
              <a:rPr lang="en-US" dirty="0" smtClean="0"/>
              <a:t>Spirit-filled </a:t>
            </a:r>
            <a:r>
              <a:rPr lang="en-US" sz="2000" dirty="0" smtClean="0"/>
              <a:t>(6:3,5,10)</a:t>
            </a:r>
            <a:endParaRPr lang="en-US" dirty="0" smtClean="0"/>
          </a:p>
          <a:p>
            <a:pPr marL="228600" indent="-228600"/>
            <a:r>
              <a:rPr lang="en-US" dirty="0" smtClean="0"/>
              <a:t>Wise </a:t>
            </a:r>
            <a:r>
              <a:rPr lang="en-US" sz="2000" dirty="0" smtClean="0"/>
              <a:t>(6:3,10)</a:t>
            </a:r>
            <a:endParaRPr lang="en-US" dirty="0" smtClean="0"/>
          </a:p>
          <a:p>
            <a:pPr marL="228600" indent="-228600"/>
            <a:r>
              <a:rPr lang="en-US" dirty="0" smtClean="0"/>
              <a:t>Faithful </a:t>
            </a:r>
            <a:r>
              <a:rPr lang="en-US" sz="2000" dirty="0" smtClean="0"/>
              <a:t>(6:5)</a:t>
            </a:r>
            <a:endParaRPr lang="en-US" dirty="0" smtClean="0"/>
          </a:p>
          <a:p>
            <a:pPr marL="228600" indent="-228600"/>
            <a:r>
              <a:rPr lang="en-US" dirty="0" smtClean="0"/>
              <a:t>Available to God </a:t>
            </a:r>
            <a:r>
              <a:rPr lang="en-US" sz="2000" dirty="0" smtClean="0"/>
              <a:t>(6:8)</a:t>
            </a:r>
            <a:endParaRPr lang="en-US" dirty="0" smtClean="0"/>
          </a:p>
          <a:p>
            <a:pPr marL="228600" indent="-228600"/>
            <a:r>
              <a:rPr lang="en-US" dirty="0" smtClean="0"/>
              <a:t>Persistent </a:t>
            </a:r>
            <a:r>
              <a:rPr lang="en-US" sz="2000" dirty="0" smtClean="0"/>
              <a:t>(6:10)</a:t>
            </a:r>
            <a:endParaRPr lang="en-US" dirty="0" smtClean="0"/>
          </a:p>
          <a:p>
            <a:pPr marL="228600" indent="-228600"/>
            <a:r>
              <a:rPr lang="en-US" dirty="0" smtClean="0"/>
              <a:t>Holy </a:t>
            </a:r>
            <a:r>
              <a:rPr lang="en-US" sz="2000" dirty="0" smtClean="0"/>
              <a:t>(6:15)</a:t>
            </a:r>
            <a:endParaRPr lang="en-US" dirty="0" smtClean="0"/>
          </a:p>
          <a:p>
            <a:pPr marL="228600" indent="-228600"/>
            <a:r>
              <a:rPr lang="en-US" dirty="0" smtClean="0"/>
              <a:t>Knowledgeable </a:t>
            </a:r>
            <a:r>
              <a:rPr lang="en-US" sz="2000" dirty="0" smtClean="0"/>
              <a:t>(chapter 7)</a:t>
            </a:r>
            <a:endParaRPr lang="en-US" dirty="0" smtClean="0"/>
          </a:p>
          <a:p>
            <a:pPr marL="228600" indent="-228600"/>
            <a:r>
              <a:rPr lang="en-US" dirty="0" smtClean="0"/>
              <a:t>Bold </a:t>
            </a:r>
            <a:r>
              <a:rPr lang="en-US" sz="2000" dirty="0" smtClean="0"/>
              <a:t>(7:51-53)</a:t>
            </a:r>
            <a:endParaRPr lang="en-US" dirty="0" smtClean="0"/>
          </a:p>
          <a:p>
            <a:pPr marL="228600" indent="-228600"/>
            <a:r>
              <a:rPr lang="en-US" dirty="0" smtClean="0"/>
              <a:t>Brave </a:t>
            </a:r>
            <a:r>
              <a:rPr lang="en-US" sz="2000" dirty="0" smtClean="0"/>
              <a:t>(7:51-53)</a:t>
            </a:r>
            <a:endParaRPr lang="en-US" dirty="0" smtClean="0"/>
          </a:p>
          <a:p>
            <a:pPr marL="228600" indent="-228600"/>
            <a:r>
              <a:rPr lang="en-US" dirty="0" smtClean="0"/>
              <a:t>Forgiving </a:t>
            </a:r>
            <a:r>
              <a:rPr lang="en-US" sz="2000" dirty="0" smtClean="0"/>
              <a:t>(7:60)</a:t>
            </a:r>
            <a:endParaRPr lang="en-US" dirty="0" smtClean="0"/>
          </a:p>
          <a:p>
            <a:pPr marL="228600" indent="-228600"/>
            <a:r>
              <a:rPr lang="en-US" dirty="0" smtClean="0"/>
              <a:t>Respected by others </a:t>
            </a:r>
            <a:r>
              <a:rPr lang="en-US" sz="2000" dirty="0" smtClean="0"/>
              <a:t>(8:2)</a:t>
            </a:r>
            <a:endParaRPr lang="en-US" dirty="0" smtClean="0"/>
          </a:p>
          <a:p>
            <a:pPr marL="228600" indent="-228600"/>
            <a:r>
              <a:rPr lang="en-US" dirty="0" smtClean="0"/>
              <a:t>A witness to Jesus </a:t>
            </a:r>
            <a:r>
              <a:rPr lang="en-US" sz="2000" dirty="0" smtClean="0"/>
              <a:t>(22:20)</a:t>
            </a:r>
            <a:endParaRPr lang="en-US" dirty="0" smtClean="0"/>
          </a:p>
          <a:p>
            <a:pPr marL="228600" indent="-228600"/>
            <a:endParaRPr lang="en-US" dirty="0" smtClean="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blinds(horizontal)">
                                      <p:cBhvr>
                                        <p:cTn id="10" dur="500"/>
                                        <p:tgtEl>
                                          <p:spTgt spid="6">
                                            <p:txEl>
                                              <p:pRg st="1" end="1"/>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Effect transition="in" filter="blinds(horizontal)">
                                      <p:cBhvr>
                                        <p:cTn id="13" dur="500"/>
                                        <p:tgtEl>
                                          <p:spTgt spid="6">
                                            <p:txEl>
                                              <p:pRg st="2" end="2"/>
                                            </p:txEl>
                                          </p:spTgt>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6">
                                            <p:txEl>
                                              <p:pRg st="3" end="3"/>
                                            </p:txEl>
                                          </p:spTgt>
                                        </p:tgtEl>
                                        <p:attrNameLst>
                                          <p:attrName>style.visibility</p:attrName>
                                        </p:attrNameLst>
                                      </p:cBhvr>
                                      <p:to>
                                        <p:strVal val="visible"/>
                                      </p:to>
                                    </p:set>
                                    <p:animEffect transition="in" filter="blinds(horizontal)">
                                      <p:cBhvr>
                                        <p:cTn id="16" dur="500"/>
                                        <p:tgtEl>
                                          <p:spTgt spid="6">
                                            <p:txEl>
                                              <p:pRg st="3" end="3"/>
                                            </p:txEl>
                                          </p:spTgt>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animEffect transition="in" filter="blinds(horizontal)">
                                      <p:cBhvr>
                                        <p:cTn id="19" dur="500"/>
                                        <p:tgtEl>
                                          <p:spTgt spid="6">
                                            <p:txEl>
                                              <p:pRg st="4" end="4"/>
                                            </p:txEl>
                                          </p:spTgt>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6">
                                            <p:txEl>
                                              <p:pRg st="5" end="5"/>
                                            </p:txEl>
                                          </p:spTgt>
                                        </p:tgtEl>
                                        <p:attrNameLst>
                                          <p:attrName>style.visibility</p:attrName>
                                        </p:attrNameLst>
                                      </p:cBhvr>
                                      <p:to>
                                        <p:strVal val="visible"/>
                                      </p:to>
                                    </p:set>
                                    <p:animEffect transition="in" filter="blinds(horizontal)">
                                      <p:cBhvr>
                                        <p:cTn id="22" dur="500"/>
                                        <p:tgtEl>
                                          <p:spTgt spid="6">
                                            <p:txEl>
                                              <p:pRg st="5" end="5"/>
                                            </p:txEl>
                                          </p:spTgt>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6">
                                            <p:txEl>
                                              <p:pRg st="6" end="6"/>
                                            </p:txEl>
                                          </p:spTgt>
                                        </p:tgtEl>
                                        <p:attrNameLst>
                                          <p:attrName>style.visibility</p:attrName>
                                        </p:attrNameLst>
                                      </p:cBhvr>
                                      <p:to>
                                        <p:strVal val="visible"/>
                                      </p:to>
                                    </p:set>
                                    <p:animEffect transition="in" filter="blinds(horizontal)">
                                      <p:cBhvr>
                                        <p:cTn id="25" dur="500"/>
                                        <p:tgtEl>
                                          <p:spTgt spid="6">
                                            <p:txEl>
                                              <p:pRg st="6" end="6"/>
                                            </p:txEl>
                                          </p:spTgt>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6">
                                            <p:txEl>
                                              <p:pRg st="7" end="7"/>
                                            </p:txEl>
                                          </p:spTgt>
                                        </p:tgtEl>
                                        <p:attrNameLst>
                                          <p:attrName>style.visibility</p:attrName>
                                        </p:attrNameLst>
                                      </p:cBhvr>
                                      <p:to>
                                        <p:strVal val="visible"/>
                                      </p:to>
                                    </p:set>
                                    <p:animEffect transition="in" filter="blinds(horizontal)">
                                      <p:cBhvr>
                                        <p:cTn id="28" dur="500"/>
                                        <p:tgtEl>
                                          <p:spTgt spid="6">
                                            <p:txEl>
                                              <p:pRg st="7" end="7"/>
                                            </p:txEl>
                                          </p:spTgt>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6">
                                            <p:txEl>
                                              <p:pRg st="8" end="8"/>
                                            </p:txEl>
                                          </p:spTgt>
                                        </p:tgtEl>
                                        <p:attrNameLst>
                                          <p:attrName>style.visibility</p:attrName>
                                        </p:attrNameLst>
                                      </p:cBhvr>
                                      <p:to>
                                        <p:strVal val="visible"/>
                                      </p:to>
                                    </p:set>
                                    <p:animEffect transition="in" filter="blinds(horizontal)">
                                      <p:cBhvr>
                                        <p:cTn id="31" dur="500"/>
                                        <p:tgtEl>
                                          <p:spTgt spid="6">
                                            <p:txEl>
                                              <p:pRg st="8" end="8"/>
                                            </p:txEl>
                                          </p:spTgt>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6">
                                            <p:txEl>
                                              <p:pRg st="9" end="9"/>
                                            </p:txEl>
                                          </p:spTgt>
                                        </p:tgtEl>
                                        <p:attrNameLst>
                                          <p:attrName>style.visibility</p:attrName>
                                        </p:attrNameLst>
                                      </p:cBhvr>
                                      <p:to>
                                        <p:strVal val="visible"/>
                                      </p:to>
                                    </p:set>
                                    <p:animEffect transition="in" filter="blinds(horizontal)">
                                      <p:cBhvr>
                                        <p:cTn id="34" dur="500"/>
                                        <p:tgtEl>
                                          <p:spTgt spid="6">
                                            <p:txEl>
                                              <p:pRg st="9" end="9"/>
                                            </p:txEl>
                                          </p:spTgt>
                                        </p:tgtEl>
                                      </p:cBhvr>
                                    </p:animEffect>
                                  </p:childTnLst>
                                </p:cTn>
                              </p:par>
                              <p:par>
                                <p:cTn id="35" presetID="3" presetClass="entr" presetSubtype="10" fill="hold" grpId="0" nodeType="withEffect">
                                  <p:stCondLst>
                                    <p:cond delay="0"/>
                                  </p:stCondLst>
                                  <p:childTnLst>
                                    <p:set>
                                      <p:cBhvr>
                                        <p:cTn id="36" dur="1" fill="hold">
                                          <p:stCondLst>
                                            <p:cond delay="0"/>
                                          </p:stCondLst>
                                        </p:cTn>
                                        <p:tgtEl>
                                          <p:spTgt spid="6">
                                            <p:txEl>
                                              <p:pRg st="10" end="10"/>
                                            </p:txEl>
                                          </p:spTgt>
                                        </p:tgtEl>
                                        <p:attrNameLst>
                                          <p:attrName>style.visibility</p:attrName>
                                        </p:attrNameLst>
                                      </p:cBhvr>
                                      <p:to>
                                        <p:strVal val="visible"/>
                                      </p:to>
                                    </p:set>
                                    <p:animEffect transition="in" filter="blinds(horizontal)">
                                      <p:cBhvr>
                                        <p:cTn id="37" dur="500"/>
                                        <p:tgtEl>
                                          <p:spTgt spid="6">
                                            <p:txEl>
                                              <p:pRg st="10" end="10"/>
                                            </p:txEl>
                                          </p:spTgt>
                                        </p:tgtEl>
                                      </p:cBhvr>
                                    </p:animEffect>
                                  </p:childTnLst>
                                </p:cTn>
                              </p:par>
                              <p:par>
                                <p:cTn id="38" presetID="3" presetClass="entr" presetSubtype="10" fill="hold" grpId="0" nodeType="withEffect">
                                  <p:stCondLst>
                                    <p:cond delay="0"/>
                                  </p:stCondLst>
                                  <p:childTnLst>
                                    <p:set>
                                      <p:cBhvr>
                                        <p:cTn id="39" dur="1" fill="hold">
                                          <p:stCondLst>
                                            <p:cond delay="0"/>
                                          </p:stCondLst>
                                        </p:cTn>
                                        <p:tgtEl>
                                          <p:spTgt spid="6">
                                            <p:txEl>
                                              <p:pRg st="11" end="11"/>
                                            </p:txEl>
                                          </p:spTgt>
                                        </p:tgtEl>
                                        <p:attrNameLst>
                                          <p:attrName>style.visibility</p:attrName>
                                        </p:attrNameLst>
                                      </p:cBhvr>
                                      <p:to>
                                        <p:strVal val="visible"/>
                                      </p:to>
                                    </p:set>
                                    <p:animEffect transition="in" filter="blinds(horizontal)">
                                      <p:cBhvr>
                                        <p:cTn id="40" dur="500"/>
                                        <p:tgtEl>
                                          <p:spTgt spid="6">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Reading 5: Bible Truths Illustrated</a:t>
            </a:r>
            <a:endParaRPr lang="en-US" dirty="0"/>
          </a:p>
        </p:txBody>
      </p:sp>
      <p:sp>
        <p:nvSpPr>
          <p:cNvPr id="3" name="Content Placeholder 2"/>
          <p:cNvSpPr>
            <a:spLocks noGrp="1"/>
          </p:cNvSpPr>
          <p:nvPr>
            <p:ph idx="1"/>
          </p:nvPr>
        </p:nvSpPr>
        <p:spPr/>
        <p:txBody>
          <a:bodyPr/>
          <a:lstStyle/>
          <a:p>
            <a:r>
              <a:rPr lang="en-US" dirty="0" smtClean="0"/>
              <a:t>Cross reference truths that are demonstrated in this person’s life</a:t>
            </a:r>
          </a:p>
          <a:p>
            <a:r>
              <a:rPr lang="en-US" dirty="0" smtClean="0"/>
              <a:t>Cross reference what the Bible says about some of the characteristics you found</a:t>
            </a:r>
            <a:endParaRPr lang="en-US" dirty="0"/>
          </a:p>
        </p:txBody>
      </p:sp>
    </p:spTree>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Stephen the Martyr</a:t>
            </a:r>
            <a:endParaRPr lang="en-US" dirty="0"/>
          </a:p>
        </p:txBody>
      </p:sp>
      <p:sp>
        <p:nvSpPr>
          <p:cNvPr id="5" name="Text Placeholder 4"/>
          <p:cNvSpPr>
            <a:spLocks noGrp="1"/>
          </p:cNvSpPr>
          <p:nvPr>
            <p:ph type="body" idx="1"/>
          </p:nvPr>
        </p:nvSpPr>
        <p:spPr/>
        <p:txBody>
          <a:bodyPr/>
          <a:lstStyle/>
          <a:p>
            <a:r>
              <a:rPr lang="en-US" dirty="0" smtClean="0"/>
              <a:t>Reading 5: Bible Truths Illustrated</a:t>
            </a:r>
            <a:endParaRPr lang="en-US" dirty="0"/>
          </a:p>
        </p:txBody>
      </p:sp>
      <p:sp>
        <p:nvSpPr>
          <p:cNvPr id="6" name="Content Placeholder 5"/>
          <p:cNvSpPr>
            <a:spLocks noGrp="1"/>
          </p:cNvSpPr>
          <p:nvPr>
            <p:ph sz="quarter" idx="13"/>
          </p:nvPr>
        </p:nvSpPr>
        <p:spPr/>
        <p:txBody>
          <a:bodyPr numCol="1">
            <a:noAutofit/>
          </a:bodyPr>
          <a:lstStyle/>
          <a:p>
            <a:pPr marL="228600" indent="-228600"/>
            <a:r>
              <a:rPr lang="en-US" dirty="0" smtClean="0"/>
              <a:t>The fruit of the Spirit can be discerned by others </a:t>
            </a:r>
            <a:r>
              <a:rPr lang="en-US" sz="2000" dirty="0" smtClean="0"/>
              <a:t>(Acts 6:3,5; Galatians 5:22-23; John 15:1-17)</a:t>
            </a:r>
            <a:br>
              <a:rPr lang="en-US" sz="2000" dirty="0" smtClean="0"/>
            </a:br>
            <a:endParaRPr lang="en-US" dirty="0" smtClean="0"/>
          </a:p>
          <a:p>
            <a:pPr marL="228600" indent="-228600"/>
            <a:r>
              <a:rPr lang="en-US" dirty="0" smtClean="0"/>
              <a:t>During trials of life, the Holy Spirit will be present and comfort you </a:t>
            </a:r>
            <a:r>
              <a:rPr lang="en-US" sz="2000" dirty="0" smtClean="0"/>
              <a:t>(Acts 7:54-55; Hebrews 13:5-6; John 14:15-25)</a:t>
            </a:r>
            <a:br>
              <a:rPr lang="en-US" sz="2000" dirty="0" smtClean="0"/>
            </a:br>
            <a:endParaRPr lang="en-US" dirty="0" smtClean="0"/>
          </a:p>
          <a:p>
            <a:pPr marL="228600" indent="-228600"/>
            <a:r>
              <a:rPr lang="en-US" dirty="0" smtClean="0"/>
              <a:t>False accusations and persecutions will come into our lives </a:t>
            </a:r>
            <a:r>
              <a:rPr lang="en-US" sz="2000" dirty="0" smtClean="0"/>
              <a:t>(Acts 6:11-8:4; John 15:18-27)</a:t>
            </a:r>
            <a:endParaRPr lang="en-US" dirty="0" smtClean="0"/>
          </a:p>
          <a:p>
            <a:pPr marL="228600" indent="-228600"/>
            <a:endParaRPr lang="en-US" dirty="0" smtClean="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blinds(horizontal)">
                                      <p:cBhvr>
                                        <p:cTn id="10" dur="500"/>
                                        <p:tgtEl>
                                          <p:spTgt spid="6">
                                            <p:txEl>
                                              <p:pRg st="1" end="1"/>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Effect transition="in" filter="blinds(horizontal)">
                                      <p:cBhvr>
                                        <p:cTn id="13"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Summarize the Main Lesson</a:t>
            </a:r>
            <a:endParaRPr lang="en-US" dirty="0"/>
          </a:p>
        </p:txBody>
      </p:sp>
      <p:sp>
        <p:nvSpPr>
          <p:cNvPr id="3" name="Content Placeholder 2"/>
          <p:cNvSpPr>
            <a:spLocks noGrp="1"/>
          </p:cNvSpPr>
          <p:nvPr>
            <p:ph idx="1"/>
          </p:nvPr>
        </p:nvSpPr>
        <p:spPr/>
        <p:txBody>
          <a:bodyPr/>
          <a:lstStyle/>
          <a:p>
            <a:r>
              <a:rPr lang="en-US" dirty="0" smtClean="0"/>
              <a:t>What is the main lesson taught by this person’s life?</a:t>
            </a:r>
          </a:p>
          <a:p>
            <a:r>
              <a:rPr lang="en-US" dirty="0" smtClean="0"/>
              <a:t>Is there any one word that would describe that life</a:t>
            </a:r>
          </a:p>
          <a:p>
            <a:r>
              <a:rPr lang="en-US" dirty="0" smtClean="0"/>
              <a:t>What was his most outstanding characteristic?</a:t>
            </a:r>
            <a:endParaRPr lang="en-US" dirty="0"/>
          </a:p>
        </p:txBody>
      </p:sp>
    </p:spTree>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Stephen the Martyr</a:t>
            </a:r>
            <a:endParaRPr lang="en-US" dirty="0"/>
          </a:p>
        </p:txBody>
      </p:sp>
      <p:sp>
        <p:nvSpPr>
          <p:cNvPr id="5" name="Text Placeholder 4"/>
          <p:cNvSpPr>
            <a:spLocks noGrp="1"/>
          </p:cNvSpPr>
          <p:nvPr>
            <p:ph type="body" idx="1"/>
          </p:nvPr>
        </p:nvSpPr>
        <p:spPr/>
        <p:txBody>
          <a:bodyPr/>
          <a:lstStyle/>
          <a:p>
            <a:r>
              <a:rPr lang="en-US" dirty="0" smtClean="0"/>
              <a:t>Summarize the Main Lesson</a:t>
            </a:r>
            <a:endParaRPr lang="en-US" dirty="0"/>
          </a:p>
        </p:txBody>
      </p:sp>
      <p:sp>
        <p:nvSpPr>
          <p:cNvPr id="6" name="Content Placeholder 5"/>
          <p:cNvSpPr>
            <a:spLocks noGrp="1"/>
          </p:cNvSpPr>
          <p:nvPr>
            <p:ph sz="quarter" idx="13"/>
          </p:nvPr>
        </p:nvSpPr>
        <p:spPr/>
        <p:txBody>
          <a:bodyPr numCol="1">
            <a:noAutofit/>
          </a:bodyPr>
          <a:lstStyle/>
          <a:p>
            <a:pPr marL="0" indent="0">
              <a:buNone/>
            </a:pPr>
            <a:r>
              <a:rPr lang="en-US" sz="2000" dirty="0" smtClean="0"/>
              <a:t>The outstanding characteristic of Stephan was his commitment to the Lord and his willingness to do anything for him, including dying.</a:t>
            </a:r>
          </a:p>
          <a:p>
            <a:pPr marL="0" indent="0">
              <a:buNone/>
            </a:pPr>
            <a:endParaRPr lang="en-US" sz="2000" dirty="0" smtClean="0"/>
          </a:p>
          <a:p>
            <a:pPr marL="0" indent="0">
              <a:buNone/>
            </a:pPr>
            <a:r>
              <a:rPr lang="en-US" sz="2000" dirty="0" smtClean="0"/>
              <a:t>This commitment is seen in the fact that he was a man who walked with God (he was “full of the Spirit and wisdom…faith…God’s grace and power”).  He had a great testimony before others in the church.  He witnessed to people both in life and in death.</a:t>
            </a:r>
            <a:br>
              <a:rPr lang="en-US" sz="2000" dirty="0" smtClean="0"/>
            </a:br>
            <a:r>
              <a:rPr lang="en-US" sz="2000" dirty="0" smtClean="0"/>
              <a:t/>
            </a:r>
            <a:br>
              <a:rPr lang="en-US" sz="2000" dirty="0" smtClean="0"/>
            </a:br>
            <a:r>
              <a:rPr lang="en-US" sz="2000" dirty="0" smtClean="0"/>
              <a:t>Furthermore, he was a man of the Word.  He really knew his scriptures.</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6">
                                            <p:txEl>
                                              <p:pRg st="2" end="2"/>
                                            </p:txEl>
                                          </p:spTgt>
                                        </p:tgtEl>
                                        <p:attrNameLst>
                                          <p:attrName>style.visibility</p:attrName>
                                        </p:attrNameLst>
                                      </p:cBhvr>
                                      <p:to>
                                        <p:strVal val="visible"/>
                                      </p:to>
                                    </p:set>
                                    <p:animEffect transition="in" filter="blinds(horizontal)">
                                      <p:cBhvr>
                                        <p:cTn id="10"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Personal Application</a:t>
            </a:r>
            <a:endParaRPr lang="en-US" dirty="0"/>
          </a:p>
        </p:txBody>
      </p:sp>
      <p:sp>
        <p:nvSpPr>
          <p:cNvPr id="3" name="Content Placeholder 2"/>
          <p:cNvSpPr>
            <a:spLocks noGrp="1"/>
          </p:cNvSpPr>
          <p:nvPr>
            <p:ph idx="1"/>
          </p:nvPr>
        </p:nvSpPr>
        <p:spPr/>
        <p:txBody>
          <a:bodyPr/>
          <a:lstStyle/>
          <a:p>
            <a:r>
              <a:rPr lang="en-US" dirty="0" smtClean="0"/>
              <a:t>Did I see myself in this person’s life?</a:t>
            </a:r>
          </a:p>
          <a:p>
            <a:r>
              <a:rPr lang="en-US" dirty="0" smtClean="0"/>
              <a:t>Did he show me some of my weaknesses?</a:t>
            </a:r>
          </a:p>
          <a:p>
            <a:r>
              <a:rPr lang="en-US" dirty="0" smtClean="0"/>
              <a:t>Did he reveal to me some of my strengths?</a:t>
            </a:r>
          </a:p>
          <a:p>
            <a:r>
              <a:rPr lang="en-US" dirty="0" smtClean="0"/>
              <a:t>What impressed me the most about this person?</a:t>
            </a:r>
          </a:p>
          <a:p>
            <a:r>
              <a:rPr lang="en-US" dirty="0" smtClean="0"/>
              <a:t>Where do I fall short in this area?</a:t>
            </a:r>
          </a:p>
          <a:p>
            <a:r>
              <a:rPr lang="en-US" dirty="0" smtClean="0"/>
              <a:t>What do I intend to do about it?</a:t>
            </a:r>
            <a:endParaRPr lang="en-US" dirty="0"/>
          </a:p>
        </p:txBody>
      </p:sp>
    </p:spTree>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Stephen the Martyr</a:t>
            </a:r>
            <a:endParaRPr lang="en-US" dirty="0"/>
          </a:p>
        </p:txBody>
      </p:sp>
      <p:sp>
        <p:nvSpPr>
          <p:cNvPr id="5" name="Text Placeholder 4"/>
          <p:cNvSpPr>
            <a:spLocks noGrp="1"/>
          </p:cNvSpPr>
          <p:nvPr>
            <p:ph type="body" idx="1"/>
          </p:nvPr>
        </p:nvSpPr>
        <p:spPr/>
        <p:txBody>
          <a:bodyPr/>
          <a:lstStyle/>
          <a:p>
            <a:r>
              <a:rPr lang="en-US" dirty="0" smtClean="0"/>
              <a:t>Personal Application </a:t>
            </a:r>
            <a:r>
              <a:rPr lang="en-US" sz="1400" i="1" dirty="0" smtClean="0"/>
              <a:t>(Personal, Practical, Possible, Provable)</a:t>
            </a:r>
            <a:endParaRPr lang="en-US" i="1" dirty="0"/>
          </a:p>
        </p:txBody>
      </p:sp>
      <p:sp>
        <p:nvSpPr>
          <p:cNvPr id="6" name="Content Placeholder 5"/>
          <p:cNvSpPr>
            <a:spLocks noGrp="1"/>
          </p:cNvSpPr>
          <p:nvPr>
            <p:ph sz="quarter" idx="13"/>
          </p:nvPr>
        </p:nvSpPr>
        <p:spPr/>
        <p:txBody>
          <a:bodyPr numCol="1">
            <a:noAutofit/>
          </a:bodyPr>
          <a:lstStyle/>
          <a:p>
            <a:pPr marL="0" indent="0">
              <a:buNone/>
            </a:pPr>
            <a:r>
              <a:rPr lang="en-US" sz="2000" dirty="0" smtClean="0"/>
              <a:t>I want to become a spiritual leader like Stephen.  Stephen’s life exemplified godly values and the fruit of the Spirit, so people trusted him to lead them.  Stephen was also looked to because he knew the Word of God intimately and lived his life authentically in accordance with those scriptures. I think those two traits are not happenstance.</a:t>
            </a:r>
            <a:br>
              <a:rPr lang="en-US" sz="2000" dirty="0" smtClean="0"/>
            </a:br>
            <a:r>
              <a:rPr lang="en-US" sz="2000" dirty="0" smtClean="0"/>
              <a:t/>
            </a:r>
            <a:br>
              <a:rPr lang="en-US" sz="2000" dirty="0" smtClean="0"/>
            </a:br>
            <a:r>
              <a:rPr lang="en-US" sz="2000" dirty="0" smtClean="0"/>
              <a:t>As a result of this study, I will commit myself to memorizing two scripture verses each week.  If I fertilize my life with scripture, then I will produce the fruit of Spirit.</a:t>
            </a:r>
          </a:p>
        </p:txBody>
      </p:sp>
    </p:spTree>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Share your Study</a:t>
            </a:r>
            <a:endParaRPr lang="en-US" dirty="0"/>
          </a:p>
        </p:txBody>
      </p:sp>
      <p:sp>
        <p:nvSpPr>
          <p:cNvPr id="3" name="Content Placeholder 2"/>
          <p:cNvSpPr>
            <a:spLocks noGrp="1"/>
          </p:cNvSpPr>
          <p:nvPr>
            <p:ph idx="1"/>
          </p:nvPr>
        </p:nvSpPr>
        <p:spPr/>
        <p:txBody>
          <a:bodyPr/>
          <a:lstStyle/>
          <a:p>
            <a:r>
              <a:rPr lang="en-US" dirty="0" smtClean="0"/>
              <a:t>Condense to a simple outline</a:t>
            </a:r>
          </a:p>
          <a:p>
            <a:r>
              <a:rPr lang="en-US" dirty="0" smtClean="0"/>
              <a:t>Divide info into natural sequences of time</a:t>
            </a:r>
          </a:p>
          <a:p>
            <a:r>
              <a:rPr lang="en-US" dirty="0" smtClean="0"/>
              <a:t>Think of some titles for each section</a:t>
            </a:r>
          </a:p>
          <a:p>
            <a:r>
              <a:rPr lang="en-US" dirty="0" smtClean="0"/>
              <a:t>Make up rhymes, songs, alliterations</a:t>
            </a:r>
            <a:endParaRPr lang="en-US" dirty="0"/>
          </a:p>
        </p:txBody>
      </p:sp>
    </p:spTree>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Stephen the Martyr</a:t>
            </a:r>
            <a:endParaRPr lang="en-US" dirty="0"/>
          </a:p>
        </p:txBody>
      </p:sp>
      <p:sp>
        <p:nvSpPr>
          <p:cNvPr id="5" name="Text Placeholder 4"/>
          <p:cNvSpPr>
            <a:spLocks noGrp="1"/>
          </p:cNvSpPr>
          <p:nvPr>
            <p:ph type="body" idx="1"/>
          </p:nvPr>
        </p:nvSpPr>
        <p:spPr/>
        <p:txBody>
          <a:bodyPr/>
          <a:lstStyle/>
          <a:p>
            <a:r>
              <a:rPr lang="en-US" dirty="0" smtClean="0"/>
              <a:t>Share the Study</a:t>
            </a:r>
            <a:endParaRPr lang="en-US" dirty="0"/>
          </a:p>
        </p:txBody>
      </p:sp>
      <p:sp>
        <p:nvSpPr>
          <p:cNvPr id="6" name="Content Placeholder 5"/>
          <p:cNvSpPr>
            <a:spLocks noGrp="1"/>
          </p:cNvSpPr>
          <p:nvPr>
            <p:ph sz="quarter" idx="13"/>
          </p:nvPr>
        </p:nvSpPr>
        <p:spPr/>
        <p:txBody>
          <a:bodyPr numCol="1">
            <a:noAutofit/>
          </a:bodyPr>
          <a:lstStyle/>
          <a:p>
            <a:pPr marL="0" indent="0">
              <a:buNone/>
            </a:pPr>
            <a:r>
              <a:rPr lang="en-US" sz="2000" dirty="0" smtClean="0"/>
              <a:t>The concepts of this study that are transferable:</a:t>
            </a:r>
          </a:p>
          <a:p>
            <a:pPr marL="457200" indent="-457200">
              <a:buAutoNum type="arabicPeriod"/>
            </a:pPr>
            <a:r>
              <a:rPr lang="en-US" sz="2000" dirty="0" smtClean="0"/>
              <a:t>The necessity of demonstrating the Activity of the Holy Spirit in my life.</a:t>
            </a:r>
          </a:p>
          <a:p>
            <a:pPr marL="457200" indent="-457200">
              <a:buAutoNum type="arabicPeriod"/>
            </a:pPr>
            <a:r>
              <a:rPr lang="en-US" sz="2000" dirty="0" smtClean="0"/>
              <a:t>The necessity of demonstrating the Activity of the Word of God in my life.</a:t>
            </a:r>
          </a:p>
          <a:p>
            <a:pPr marL="457200" indent="-457200">
              <a:buAutoNum type="arabicPeriod"/>
            </a:pPr>
            <a:r>
              <a:rPr lang="en-US" sz="2000" dirty="0" smtClean="0"/>
              <a:t>If I really exhibit these two traits, then I will be able to handle the trials of life.</a:t>
            </a: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use this method?</a:t>
            </a:r>
            <a:endParaRPr lang="en-US" dirty="0"/>
          </a:p>
        </p:txBody>
      </p:sp>
      <p:sp>
        <p:nvSpPr>
          <p:cNvPr id="3" name="Content Placeholder 2"/>
          <p:cNvSpPr>
            <a:spLocks noGrp="1"/>
          </p:cNvSpPr>
          <p:nvPr>
            <p:ph idx="1"/>
          </p:nvPr>
        </p:nvSpPr>
        <p:spPr/>
        <p:txBody>
          <a:bodyPr>
            <a:normAutofit/>
          </a:bodyPr>
          <a:lstStyle/>
          <a:p>
            <a:r>
              <a:rPr lang="en-US" sz="2800" dirty="0" smtClean="0"/>
              <a:t>People are important to God.</a:t>
            </a:r>
          </a:p>
          <a:p>
            <a:r>
              <a:rPr lang="en-US" sz="2800" dirty="0" smtClean="0"/>
              <a:t>God reveals himself in the way he interacts with people</a:t>
            </a:r>
          </a:p>
          <a:p>
            <a:r>
              <a:rPr lang="en-US" sz="2800" dirty="0" smtClean="0"/>
              <a:t>Great way to study the OT narratives</a:t>
            </a:r>
          </a:p>
          <a:p>
            <a:r>
              <a:rPr lang="en-US" sz="2800" dirty="0" smtClean="0"/>
              <a:t>Learn to see people through God’s Perspective</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p:txBody>
          <a:bodyPr/>
          <a:lstStyle/>
          <a:p>
            <a:r>
              <a:rPr lang="en-US" dirty="0" smtClean="0"/>
              <a:t>Someone I intend to share this study with</a:t>
            </a:r>
            <a:endParaRPr lang="en-US" dirty="0"/>
          </a:p>
        </p:txBody>
      </p:sp>
      <p:sp>
        <p:nvSpPr>
          <p:cNvPr id="4" name="Content Placeholder 3"/>
          <p:cNvSpPr>
            <a:spLocks noGrp="1"/>
          </p:cNvSpPr>
          <p:nvPr>
            <p:ph sz="quarter" idx="13"/>
          </p:nvPr>
        </p:nvSpPr>
        <p:spPr/>
        <p:txBody>
          <a:bodyPr/>
          <a:lstStyle/>
          <a:p>
            <a:r>
              <a:rPr lang="en-US" dirty="0" smtClean="0"/>
              <a:t>Andy (over lunch next week)</a:t>
            </a:r>
          </a:p>
          <a:p>
            <a:r>
              <a:rPr lang="en-US" dirty="0" smtClean="0"/>
              <a:t>Kevin (via email)</a:t>
            </a:r>
          </a:p>
          <a:p>
            <a:r>
              <a:rPr lang="en-US" dirty="0" smtClean="0"/>
              <a:t>My Sunday School Class </a:t>
            </a:r>
            <a:r>
              <a:rPr lang="en-US" dirty="0" smtClean="0">
                <a:sym typeface="Wingdings" pitchFamily="2" charset="2"/>
              </a:rPr>
              <a:t></a:t>
            </a:r>
          </a:p>
          <a:p>
            <a:pPr>
              <a:buNone/>
            </a:pPr>
            <a:endParaRPr lang="en-US" dirty="0" smtClean="0">
              <a:sym typeface="Wingdings" pitchFamily="2" charset="2"/>
            </a:endParaRPr>
          </a:p>
        </p:txBody>
      </p:sp>
    </p:spTree>
  </p:cSld>
  <p:clrMapOvr>
    <a:masterClrMapping/>
  </p:clrMapOvr>
  <p:transition>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smtClean="0"/>
              <a:t>The Biographical Method</a:t>
            </a:r>
            <a:endParaRPr lang="en-US" dirty="0"/>
          </a:p>
        </p:txBody>
      </p:sp>
      <p:sp>
        <p:nvSpPr>
          <p:cNvPr id="3" name="Subtitle 2"/>
          <p:cNvSpPr>
            <a:spLocks noGrp="1"/>
          </p:cNvSpPr>
          <p:nvPr>
            <p:ph type="subTitle" idx="1"/>
          </p:nvPr>
        </p:nvSpPr>
        <p:spPr/>
        <p:txBody>
          <a:bodyPr/>
          <a:lstStyle/>
          <a:p>
            <a:r>
              <a:rPr lang="en-US" b="1" dirty="0" smtClean="0"/>
              <a:t>Unlocking God’s Word</a:t>
            </a:r>
            <a:r>
              <a:rPr lang="en-US" dirty="0" smtClean="0"/>
              <a:t/>
            </a:r>
            <a:br>
              <a:rPr lang="en-US" dirty="0" smtClean="0"/>
            </a:br>
            <a:r>
              <a:rPr lang="en-US" dirty="0" smtClean="0"/>
              <a:t>How to Study the Bible</a:t>
            </a:r>
            <a:endParaRPr lang="en-US" dirty="0"/>
          </a:p>
        </p:txBody>
      </p:sp>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Tools you will need</a:t>
            </a:r>
            <a:endParaRPr lang="en-US" dirty="0"/>
          </a:p>
        </p:txBody>
      </p:sp>
      <p:sp>
        <p:nvSpPr>
          <p:cNvPr id="3" name="Content Placeholder 2"/>
          <p:cNvSpPr>
            <a:spLocks noGrp="1"/>
          </p:cNvSpPr>
          <p:nvPr>
            <p:ph idx="1"/>
          </p:nvPr>
        </p:nvSpPr>
        <p:spPr/>
        <p:txBody>
          <a:bodyPr/>
          <a:lstStyle/>
          <a:p>
            <a:r>
              <a:rPr lang="en-US" dirty="0" smtClean="0"/>
              <a:t>Study Bible</a:t>
            </a:r>
          </a:p>
          <a:p>
            <a:r>
              <a:rPr lang="en-US" dirty="0" smtClean="0"/>
              <a:t>Exhaustive concordance</a:t>
            </a:r>
          </a:p>
          <a:p>
            <a:r>
              <a:rPr lang="en-US" dirty="0" smtClean="0"/>
              <a:t>Topical Bible</a:t>
            </a:r>
          </a:p>
          <a:p>
            <a:r>
              <a:rPr lang="en-US" dirty="0" smtClean="0"/>
              <a:t>Bible Dictionary or Encyclopedia</a:t>
            </a:r>
            <a:endParaRPr lang="en-US" dirty="0"/>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Tips</a:t>
            </a:r>
            <a:endParaRPr lang="en-US" dirty="0"/>
          </a:p>
        </p:txBody>
      </p:sp>
      <p:sp>
        <p:nvSpPr>
          <p:cNvPr id="3" name="Content Placeholder 2"/>
          <p:cNvSpPr>
            <a:spLocks noGrp="1"/>
          </p:cNvSpPr>
          <p:nvPr>
            <p:ph idx="1"/>
          </p:nvPr>
        </p:nvSpPr>
        <p:spPr/>
        <p:txBody>
          <a:bodyPr/>
          <a:lstStyle/>
          <a:p>
            <a:r>
              <a:rPr lang="en-US" dirty="0" smtClean="0"/>
              <a:t>Start with a person on whom you can do a simple study </a:t>
            </a:r>
          </a:p>
          <a:p>
            <a:r>
              <a:rPr lang="en-US" dirty="0" smtClean="0"/>
              <a:t>Walk in his/her sandals</a:t>
            </a:r>
          </a:p>
          <a:p>
            <a:r>
              <a:rPr lang="en-US" dirty="0" smtClean="0"/>
              <a:t>Don’t confuse people with the same names.</a:t>
            </a:r>
          </a:p>
          <a:p>
            <a:r>
              <a:rPr lang="en-US" dirty="0" smtClean="0"/>
              <a:t>Remember some people have multiple names</a:t>
            </a:r>
          </a:p>
          <a:p>
            <a:r>
              <a:rPr lang="en-US" dirty="0" smtClean="0"/>
              <a:t>Stay away from biographies until after your study</a:t>
            </a:r>
            <a:endParaRPr 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Select the Person</a:t>
            </a:r>
            <a:endParaRPr lang="en-US" dirty="0"/>
          </a:p>
        </p:txBody>
      </p:sp>
      <p:sp>
        <p:nvSpPr>
          <p:cNvPr id="3" name="Content Placeholder 2"/>
          <p:cNvSpPr>
            <a:spLocks noGrp="1"/>
          </p:cNvSpPr>
          <p:nvPr>
            <p:ph idx="1"/>
          </p:nvPr>
        </p:nvSpPr>
        <p:spPr/>
        <p:txBody>
          <a:bodyPr/>
          <a:lstStyle/>
          <a:p>
            <a:r>
              <a:rPr lang="en-US" dirty="0" smtClean="0"/>
              <a:t>Find a person who has a weakness you have</a:t>
            </a:r>
          </a:p>
          <a:p>
            <a:r>
              <a:rPr lang="en-US" dirty="0" smtClean="0"/>
              <a:t>Find someone who has a strength you would like to develop</a:t>
            </a:r>
            <a:endParaRPr 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Stephen the Martyr</a:t>
            </a:r>
            <a:endParaRPr lang="en-US" dirty="0"/>
          </a:p>
        </p:txBody>
      </p:sp>
      <p:sp>
        <p:nvSpPr>
          <p:cNvPr id="5" name="Text Placeholder 4"/>
          <p:cNvSpPr>
            <a:spLocks noGrp="1"/>
          </p:cNvSpPr>
          <p:nvPr>
            <p:ph type="body" idx="1"/>
          </p:nvPr>
        </p:nvSpPr>
        <p:spPr/>
        <p:txBody>
          <a:bodyPr/>
          <a:lstStyle/>
          <a:p>
            <a:r>
              <a:rPr lang="en-US" dirty="0" smtClean="0"/>
              <a:t>In-Class Example</a:t>
            </a:r>
            <a:endParaRPr lang="en-US" dirty="0"/>
          </a:p>
        </p:txBody>
      </p:sp>
      <p:sp>
        <p:nvSpPr>
          <p:cNvPr id="6" name="Content Placeholder 5"/>
          <p:cNvSpPr>
            <a:spLocks noGrp="1"/>
          </p:cNvSpPr>
          <p:nvPr>
            <p:ph sz="quarter" idx="13"/>
          </p:nvPr>
        </p:nvSpPr>
        <p:spPr/>
        <p:txBody>
          <a:bodyPr/>
          <a:lstStyle/>
          <a:p>
            <a:endParaRPr lang="en-US"/>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Stephen the Martyr</a:t>
            </a:r>
            <a:endParaRPr lang="en-US" dirty="0"/>
          </a:p>
        </p:txBody>
      </p:sp>
      <p:sp>
        <p:nvSpPr>
          <p:cNvPr id="5" name="Text Placeholder 4"/>
          <p:cNvSpPr>
            <a:spLocks noGrp="1"/>
          </p:cNvSpPr>
          <p:nvPr>
            <p:ph type="body" idx="1"/>
          </p:nvPr>
        </p:nvSpPr>
        <p:spPr/>
        <p:txBody>
          <a:bodyPr/>
          <a:lstStyle/>
          <a:p>
            <a:r>
              <a:rPr lang="en-US" dirty="0" smtClean="0"/>
              <a:t>In-Class Example</a:t>
            </a:r>
            <a:endParaRPr lang="en-US" dirty="0"/>
          </a:p>
        </p:txBody>
      </p:sp>
      <p:sp>
        <p:nvSpPr>
          <p:cNvPr id="6" name="Content Placeholder 5"/>
          <p:cNvSpPr>
            <a:spLocks noGrp="1"/>
          </p:cNvSpPr>
          <p:nvPr>
            <p:ph sz="quarter" idx="13"/>
          </p:nvPr>
        </p:nvSpPr>
        <p:spPr/>
        <p:txBody>
          <a:bodyPr anchor="ctr">
            <a:normAutofit/>
          </a:bodyPr>
          <a:lstStyle/>
          <a:p>
            <a:pPr algn="ctr">
              <a:buNone/>
            </a:pPr>
            <a:r>
              <a:rPr lang="en-US" sz="4400" b="1" dirty="0" smtClean="0"/>
              <a:t>PRAYER</a:t>
            </a:r>
            <a:endParaRPr lang="en-US" sz="4400" b="1" dirty="0"/>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Make a list of </a:t>
            </a:r>
            <a:r>
              <a:rPr lang="en-US" b="1" u="sng" dirty="0" smtClean="0"/>
              <a:t>ALL</a:t>
            </a:r>
            <a:r>
              <a:rPr lang="en-US" dirty="0" smtClean="0"/>
              <a:t> references</a:t>
            </a:r>
            <a:endParaRPr lang="en-US" b="1" u="sng" dirty="0"/>
          </a:p>
        </p:txBody>
      </p:sp>
      <p:sp>
        <p:nvSpPr>
          <p:cNvPr id="3" name="Content Placeholder 2"/>
          <p:cNvSpPr>
            <a:spLocks noGrp="1"/>
          </p:cNvSpPr>
          <p:nvPr>
            <p:ph idx="1"/>
          </p:nvPr>
        </p:nvSpPr>
        <p:spPr/>
        <p:txBody>
          <a:bodyPr/>
          <a:lstStyle/>
          <a:p>
            <a:r>
              <a:rPr lang="en-US" dirty="0" smtClean="0"/>
              <a:t>Use your concordance</a:t>
            </a:r>
          </a:p>
          <a:p>
            <a:r>
              <a:rPr lang="en-US" dirty="0" smtClean="0"/>
              <a:t>You may need to perform some historical research</a:t>
            </a:r>
            <a:endParaRPr lang="en-US" dirty="0"/>
          </a:p>
        </p:txBody>
      </p:sp>
    </p:spTree>
  </p:cSld>
  <p:clrMapOvr>
    <a:masterClrMapping/>
  </p:clrMapOvr>
  <p:transition>
    <p:fad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172</TotalTime>
  <Words>1018</Words>
  <Application>Microsoft Office PowerPoint</Application>
  <PresentationFormat>On-screen Show (4:3)</PresentationFormat>
  <Paragraphs>151</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Aspect</vt:lpstr>
      <vt:lpstr>The Biographical Method</vt:lpstr>
      <vt:lpstr>What is this method?</vt:lpstr>
      <vt:lpstr>Why use this method?</vt:lpstr>
      <vt:lpstr>Tools you will need</vt:lpstr>
      <vt:lpstr>Tips</vt:lpstr>
      <vt:lpstr>Select the Person</vt:lpstr>
      <vt:lpstr>Stephen the Martyr</vt:lpstr>
      <vt:lpstr>Stephen the Martyr</vt:lpstr>
      <vt:lpstr>Make a list of ALL references</vt:lpstr>
      <vt:lpstr>Stephen the Martyr</vt:lpstr>
      <vt:lpstr>Reading 1:  First Impressions</vt:lpstr>
      <vt:lpstr>Stephen the Martyr</vt:lpstr>
      <vt:lpstr>Reading 2: Chronological Outline</vt:lpstr>
      <vt:lpstr>Stephen the Martyr</vt:lpstr>
      <vt:lpstr>Stephen the Martyr</vt:lpstr>
      <vt:lpstr>Reading 3: Get some insight into that person</vt:lpstr>
      <vt:lpstr>Stephen the Martyr</vt:lpstr>
      <vt:lpstr>Stephen the Martyr</vt:lpstr>
      <vt:lpstr>Stephen the Martyr</vt:lpstr>
      <vt:lpstr>Reading 4: Identify some character qualities</vt:lpstr>
      <vt:lpstr>Stephen the Martyr</vt:lpstr>
      <vt:lpstr>Reading 5: Bible Truths Illustrated</vt:lpstr>
      <vt:lpstr>Stephen the Martyr</vt:lpstr>
      <vt:lpstr>Summarize the Main Lesson</vt:lpstr>
      <vt:lpstr>Stephen the Martyr</vt:lpstr>
      <vt:lpstr>Personal Application</vt:lpstr>
      <vt:lpstr>Stephen the Martyr</vt:lpstr>
      <vt:lpstr>Share your Study</vt:lpstr>
      <vt:lpstr>Stephen the Martyr</vt:lpstr>
      <vt:lpstr>Slide 30</vt:lpstr>
      <vt:lpstr>The Biographical Method</vt:lpstr>
    </vt:vector>
  </TitlesOfParts>
  <Company>ARELLO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Biographical Method</dc:title>
  <dc:creator>Randall Bowman </dc:creator>
  <cp:lastModifiedBy>Randall Bowman </cp:lastModifiedBy>
  <cp:revision>23</cp:revision>
  <dcterms:created xsi:type="dcterms:W3CDTF">2008-03-27T13:55:33Z</dcterms:created>
  <dcterms:modified xsi:type="dcterms:W3CDTF">2008-04-01T20:54:24Z</dcterms:modified>
</cp:coreProperties>
</file>