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88" r:id="rId9"/>
    <p:sldId id="289" r:id="rId10"/>
    <p:sldId id="298" r:id="rId11"/>
    <p:sldId id="290" r:id="rId12"/>
    <p:sldId id="299" r:id="rId13"/>
    <p:sldId id="305" r:id="rId14"/>
    <p:sldId id="291" r:id="rId15"/>
    <p:sldId id="300" r:id="rId16"/>
    <p:sldId id="292" r:id="rId17"/>
    <p:sldId id="301" r:id="rId18"/>
    <p:sldId id="293" r:id="rId19"/>
    <p:sldId id="302" r:id="rId20"/>
    <p:sldId id="294" r:id="rId21"/>
    <p:sldId id="303" r:id="rId22"/>
    <p:sldId id="295" r:id="rId23"/>
    <p:sldId id="304" r:id="rId24"/>
    <p:sldId id="296" r:id="rId25"/>
    <p:sldId id="297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38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-Class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Boldness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In-Class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85800" y="762000"/>
            <a:ext cx="769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457200" y="533400"/>
            <a:ext cx="8077200" cy="426720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F416CD-67A3-4CF0-A210-F6AF31AC147F}" type="datetimeFigureOut">
              <a:rPr lang="en-US" smtClean="0"/>
              <a:pPr/>
              <a:t>4/13/2008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4/13/2008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hristianity.com/" TargetMode="External"/><Relationship Id="rId2" Type="http://schemas.openxmlformats.org/officeDocument/2006/relationships/hyperlink" Target="http://www.biblegatewa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ybibletools.com/" TargetMode="External"/><Relationship Id="rId4" Type="http://schemas.openxmlformats.org/officeDocument/2006/relationships/hyperlink" Target="http://bible.crosswalk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</a:t>
            </a:r>
            <a:r>
              <a:rPr lang="en-US" dirty="0" smtClean="0"/>
              <a:t>Character Quality</a:t>
            </a:r>
            <a:r>
              <a:rPr smtClean="0"/>
              <a:t>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the Opposite 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Timidity, Fearfulness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To shrink back from a difficult or dangerous circumstance; to be hesitant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simple 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up the BIBLICAL definition of the word</a:t>
            </a:r>
          </a:p>
          <a:p>
            <a:r>
              <a:rPr lang="en-US" dirty="0" smtClean="0"/>
              <a:t>Some resources</a:t>
            </a:r>
          </a:p>
          <a:p>
            <a:pPr lvl="1"/>
            <a:r>
              <a:rPr lang="en-US" dirty="0" smtClean="0">
                <a:hlinkClick r:id="rId2"/>
              </a:rPr>
              <a:t>biblegateway.com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bible.christianity.com</a:t>
            </a:r>
            <a:r>
              <a:rPr lang="en-US" dirty="0" smtClean="0"/>
              <a:t> </a:t>
            </a:r>
            <a:r>
              <a:rPr lang="en-US" sz="2000" dirty="0" smtClean="0"/>
              <a:t>(Registration Required)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bible.crosswalk.com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www.mybibletools.com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Word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762000"/>
            <a:ext cx="7696200" cy="3886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Parresia</a:t>
            </a:r>
            <a:endParaRPr lang="en-US" dirty="0" smtClean="0"/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freedom in speaking, unreservedness in speech </a:t>
            </a:r>
          </a:p>
          <a:p>
            <a:pPr marL="1410970" lvl="4" indent="-514350">
              <a:buFont typeface="+mj-lt"/>
              <a:buAutoNum type="alphaLcPeriod"/>
            </a:pPr>
            <a:r>
              <a:rPr lang="en-US" dirty="0" smtClean="0"/>
              <a:t>openly, frankly, </a:t>
            </a:r>
            <a:r>
              <a:rPr lang="en-US" dirty="0" err="1" smtClean="0"/>
              <a:t>i.e</a:t>
            </a:r>
            <a:r>
              <a:rPr lang="en-US" dirty="0" smtClean="0"/>
              <a:t> without concealment </a:t>
            </a:r>
          </a:p>
          <a:p>
            <a:pPr marL="1410970" lvl="4" indent="-514350">
              <a:buFont typeface="+mj-lt"/>
              <a:buAutoNum type="alphaLcPeriod"/>
            </a:pPr>
            <a:r>
              <a:rPr lang="en-US" dirty="0" smtClean="0"/>
              <a:t>without ambiguity or circumlocution </a:t>
            </a:r>
          </a:p>
          <a:p>
            <a:pPr marL="1410970" lvl="4" indent="-514350">
              <a:buFont typeface="+mj-lt"/>
              <a:buAutoNum type="alphaLcPeriod"/>
            </a:pPr>
            <a:r>
              <a:rPr lang="en-US" dirty="0" smtClean="0"/>
              <a:t>without the use of figures and comparisons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free and fearless confidence, cheerful courage, boldness, assurance 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the deportment by which one becomes conspicuous or secures publicity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Examples</a:t>
            </a:r>
          </a:p>
          <a:p>
            <a:pPr marL="862330" lvl="1" indent="-514350"/>
            <a:r>
              <a:rPr lang="en-US" dirty="0" smtClean="0"/>
              <a:t>Mark 8:32</a:t>
            </a:r>
          </a:p>
          <a:p>
            <a:pPr marL="862330" lvl="1" indent="-514350"/>
            <a:r>
              <a:rPr lang="en-US" dirty="0" smtClean="0"/>
              <a:t>John 7:4</a:t>
            </a:r>
          </a:p>
          <a:p>
            <a:pPr marL="862330" lvl="1" indent="-514350" algn="r">
              <a:buNone/>
            </a:pPr>
            <a:endParaRPr lang="en-US" i="1" dirty="0" smtClean="0">
              <a:solidFill>
                <a:prstClr val="white"/>
              </a:solidFill>
            </a:endParaRPr>
          </a:p>
          <a:p>
            <a:pPr marL="862330" lvl="1" indent="-514350" algn="r">
              <a:buNone/>
            </a:pPr>
            <a:r>
              <a:rPr lang="en-US" i="1" dirty="0" smtClean="0">
                <a:solidFill>
                  <a:prstClr val="white"/>
                </a:solidFill>
              </a:rPr>
              <a:t>The New Testament Greek Lexicon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Word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762000"/>
            <a:ext cx="7696200" cy="3962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Tolma</a:t>
            </a:r>
            <a:endParaRPr lang="en-US" dirty="0" smtClean="0"/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not to dread or shun through fear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to bear, endure 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to bring one's self to 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to be bold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bear one's self boldly, deal boldly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Examples</a:t>
            </a:r>
          </a:p>
          <a:p>
            <a:pPr marL="862330" lvl="1" indent="-514350"/>
            <a:r>
              <a:rPr lang="en-US" dirty="0" smtClean="0"/>
              <a:t>Mark 15:43</a:t>
            </a:r>
          </a:p>
          <a:p>
            <a:pPr marL="862330" lvl="1" indent="-514350"/>
            <a:r>
              <a:rPr lang="en-US" dirty="0" smtClean="0"/>
              <a:t>Philippians 1:14</a:t>
            </a:r>
          </a:p>
          <a:p>
            <a:pPr marL="862330" lvl="1" indent="-514350" algn="r">
              <a:buNone/>
            </a:pPr>
            <a:endParaRPr lang="en-US" sz="2100" i="1" dirty="0" smtClean="0"/>
          </a:p>
          <a:p>
            <a:pPr marL="862330" lvl="1" indent="-514350" algn="r">
              <a:buNone/>
            </a:pPr>
            <a:r>
              <a:rPr lang="en-US" sz="2100" i="1" dirty="0" smtClean="0"/>
              <a:t>The New Testament Greek Lexicon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some Cross-References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concordance</a:t>
            </a:r>
          </a:p>
          <a:p>
            <a:r>
              <a:rPr lang="en-US" dirty="0" smtClean="0"/>
              <a:t>Use your topical Bible</a:t>
            </a:r>
          </a:p>
          <a:p>
            <a:r>
              <a:rPr lang="en-US" dirty="0" smtClean="0"/>
              <a:t>Remember to look up synonyms</a:t>
            </a:r>
          </a:p>
          <a:p>
            <a:r>
              <a:rPr lang="en-US" dirty="0" smtClean="0"/>
              <a:t>Write down the passage and brief description of verse</a:t>
            </a:r>
          </a:p>
          <a:p>
            <a:r>
              <a:rPr lang="en-US" dirty="0" smtClean="0"/>
              <a:t>Ask questions as you meditate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Cross References with Insights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Christ spoke boldly in the face of opposition (John 7:26)</a:t>
            </a:r>
          </a:p>
          <a:p>
            <a:endParaRPr lang="en-US" dirty="0" smtClean="0"/>
          </a:p>
          <a:p>
            <a:r>
              <a:rPr lang="en-US" dirty="0" smtClean="0"/>
              <a:t>Our confidence comes from trusting that the Lord will help us in a difficult situation (Heb. 13:6)</a:t>
            </a:r>
          </a:p>
          <a:p>
            <a:endParaRPr lang="en-US" dirty="0" smtClean="0"/>
          </a:p>
          <a:p>
            <a:r>
              <a:rPr lang="en-US" dirty="0" smtClean="0"/>
              <a:t>Peter and John were bold because they had been with Jesus (Acts 4:13)</a:t>
            </a:r>
          </a:p>
          <a:p>
            <a:endParaRPr lang="en-US" dirty="0" smtClean="0"/>
          </a:p>
          <a:p>
            <a:r>
              <a:rPr lang="en-US" dirty="0" smtClean="0"/>
              <a:t>When  the Holy Spirit fill our lives, we will be able to speak the Word of God boldly.  (Acts 4:31)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Biographical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shows this quality in his life?</a:t>
            </a:r>
          </a:p>
          <a:p>
            <a:r>
              <a:rPr lang="en-US" dirty="0" smtClean="0"/>
              <a:t>How did this quality affect his life?</a:t>
            </a:r>
          </a:p>
          <a:p>
            <a:r>
              <a:rPr lang="en-US" dirty="0" smtClean="0"/>
              <a:t>Did the quality help or hinder his growth to maturity?  How?</a:t>
            </a:r>
          </a:p>
          <a:p>
            <a:r>
              <a:rPr lang="en-US" dirty="0" smtClean="0"/>
              <a:t>What results did it produce in his life?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Biography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762000"/>
            <a:ext cx="7696200" cy="91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The apostle Paul is a major example of boldness.  His entire life seemed to be characterized by this quality.</a:t>
            </a:r>
            <a:endParaRPr lang="en-US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5800" y="1600200"/>
            <a:ext cx="7696200" cy="320040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169863" marR="0" lvl="0" indent="-169863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new Christian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Damascus, he witnesses boldly for Christ (Acts 9:27)</a:t>
            </a:r>
          </a:p>
          <a:p>
            <a:pPr marL="169863" marR="0" lvl="0" indent="-169863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baseline="0" dirty="0" smtClean="0"/>
              <a:t>He</a:t>
            </a:r>
            <a:r>
              <a:rPr lang="en-US" sz="1600" dirty="0" smtClean="0"/>
              <a:t> wrote bold letter to the churches (Romans 15:15)</a:t>
            </a:r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He asked people to pray that he would preach with boldness (Eph. 6:19-20)</a:t>
            </a:r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He even faced death boldly (Phil. 1:20)</a:t>
            </a:r>
          </a:p>
          <a:p>
            <a:pPr marL="169863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169863" lvl="0" indent="-169863"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/>
              <a:t>He continually shared his faith boldly, despite opposition and persecution</a:t>
            </a:r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In Jerusalem (Acts 9:28-29)</a:t>
            </a:r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In </a:t>
            </a:r>
            <a:r>
              <a:rPr lang="en-US" sz="1600" dirty="0" err="1" smtClean="0"/>
              <a:t>Pisidian</a:t>
            </a:r>
            <a:r>
              <a:rPr lang="en-US" sz="1600" dirty="0" smtClean="0"/>
              <a:t> Antioch (Acts 13:46)</a:t>
            </a:r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In </a:t>
            </a:r>
            <a:r>
              <a:rPr lang="en-US" sz="1600" dirty="0" err="1" smtClean="0"/>
              <a:t>Iconium</a:t>
            </a:r>
            <a:r>
              <a:rPr lang="en-US" sz="1600" dirty="0" smtClean="0"/>
              <a:t> (Acts 14:3)</a:t>
            </a:r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In Ephesus (Acts 19:8)</a:t>
            </a:r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1600" dirty="0" smtClean="0"/>
          </a:p>
          <a:p>
            <a:pPr marL="627063" lvl="1" indent="-169863"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/>
              <a:t>In Thessalonica (I Thess. 2:2)</a:t>
            </a: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verse from your Cross-Reference or Biographical Sections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Verse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So we say with confidence, “The Lord is my helper; I will not be afraid.  What can man do to me</a:t>
            </a:r>
          </a:p>
          <a:p>
            <a:pPr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Hebrews 13:6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Discover what the Bible says about a particular characteristic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or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convicting part of the study that leads to application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Situation or Relationship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I have been afraid to witness to my buddy Ted, who works with me at the office.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Application Statement</a:t>
            </a:r>
          </a:p>
          <a:p>
            <a:pPr lvl="1"/>
            <a:r>
              <a:rPr lang="en-US" dirty="0" smtClean="0"/>
              <a:t>Personal</a:t>
            </a:r>
          </a:p>
          <a:p>
            <a:pPr lvl="1"/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Provable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Project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First, I will ask my accountability partner, Steve, to pray with me about overcoming my timidity in witnessing to Ted.  Then, each day this week I will pause before going into the office and ask the Holy Spirit to fill my life with boldness to witness to Ted (Acts 4:31)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</a:p>
          <a:p>
            <a:r>
              <a:rPr lang="en-US" dirty="0" smtClean="0"/>
              <a:t>Proving the Provable</a:t>
            </a:r>
          </a:p>
          <a:p>
            <a:r>
              <a:rPr lang="en-US" dirty="0" smtClean="0"/>
              <a:t>Jot down an example of where you succeeded and where you might have failed.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Illustration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Monday – Prayed for boldness, no opportunity arose</a:t>
            </a:r>
          </a:p>
          <a:p>
            <a:endParaRPr lang="en-US" dirty="0" smtClean="0"/>
          </a:p>
          <a:p>
            <a:r>
              <a:rPr lang="en-US" dirty="0" smtClean="0"/>
              <a:t>Tuesday – Prayed for boldness, no opportunity arose.  Called Steve this evening and asked him to pray specifically for a chance to share my faith tomorrow</a:t>
            </a:r>
          </a:p>
          <a:p>
            <a:endParaRPr lang="en-US" dirty="0" smtClean="0"/>
          </a:p>
          <a:p>
            <a:r>
              <a:rPr lang="en-US" dirty="0" smtClean="0"/>
              <a:t>Wed – Prayed for boldness and a specific opportunity.  Placed my Bible on my desk, hoping Ted would recognize it.</a:t>
            </a:r>
          </a:p>
          <a:p>
            <a:pPr>
              <a:buNone/>
            </a:pPr>
            <a:endParaRPr lang="en-US" dirty="0" smtClean="0"/>
          </a:p>
          <a:p>
            <a:pPr marL="461963" indent="0">
              <a:buNone/>
            </a:pPr>
            <a:r>
              <a:rPr lang="en-US" dirty="0" smtClean="0"/>
              <a:t>During a coffee break, Ted came to talk to me and he noticed my Bible.  He said, “Is that a Bible?”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answered, “It sure is.  Have you ever read it?”</a:t>
            </a:r>
            <a:br>
              <a:rPr lang="en-US" dirty="0" smtClean="0"/>
            </a:br>
            <a:endParaRPr lang="en-US" dirty="0" smtClean="0"/>
          </a:p>
          <a:p>
            <a:pPr marL="461963" indent="0">
              <a:buNone/>
            </a:pPr>
            <a:r>
              <a:rPr lang="en-US" dirty="0" smtClean="0"/>
              <a:t>“Not lately,” he responded.</a:t>
            </a:r>
          </a:p>
          <a:p>
            <a:pPr marL="461963" indent="0">
              <a:buNone/>
            </a:pPr>
            <a:endParaRPr lang="en-US" dirty="0" smtClean="0"/>
          </a:p>
          <a:p>
            <a:pPr marL="461963" indent="0">
              <a:buNone/>
            </a:pPr>
            <a:r>
              <a:rPr lang="en-US" dirty="0" smtClean="0"/>
              <a:t>I said, “Well I’ve been reading it a lot lately and it has really helped me handle some tough situations here at work.”  I then shared a brief testimony of how following the advice of several proverbs had defused some situations .  I made sure that I gave credit and glory to God for His wisdom.</a:t>
            </a:r>
          </a:p>
          <a:p>
            <a:pPr marL="461963" indent="0">
              <a:buNone/>
            </a:pPr>
            <a:endParaRPr lang="en-US" dirty="0" smtClean="0"/>
          </a:p>
          <a:p>
            <a:pPr marL="461963" indent="0">
              <a:buNone/>
            </a:pPr>
            <a:r>
              <a:rPr lang="en-US" dirty="0" smtClean="0"/>
              <a:t>Ted seemed mildly interested – at least he wasn’t turned off.  It’s a start and I thank God for giving me the boldness to go this far.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</a:t>
            </a:r>
            <a:r>
              <a:rPr lang="en-US" dirty="0" smtClean="0"/>
              <a:t>Character Quality</a:t>
            </a:r>
            <a:r>
              <a:rPr smtClean="0"/>
              <a:t>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this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learn to develop desired traits</a:t>
            </a:r>
          </a:p>
          <a:p>
            <a:r>
              <a:rPr lang="en-US" sz="2800" dirty="0" smtClean="0"/>
              <a:t>To learn to avoid negative traits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Bible</a:t>
            </a:r>
          </a:p>
          <a:p>
            <a:r>
              <a:rPr lang="en-US" dirty="0" smtClean="0"/>
              <a:t>Exhaustive concordance</a:t>
            </a:r>
          </a:p>
          <a:p>
            <a:r>
              <a:rPr lang="en-US" dirty="0" smtClean="0"/>
              <a:t>Topical Bible</a:t>
            </a:r>
          </a:p>
          <a:p>
            <a:r>
              <a:rPr lang="en-US" dirty="0" smtClean="0"/>
              <a:t>Bible Dictionary or Encyclopedia</a:t>
            </a:r>
          </a:p>
          <a:p>
            <a:r>
              <a:rPr lang="en-US" dirty="0" smtClean="0"/>
              <a:t>An English Dictionary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at a time</a:t>
            </a:r>
          </a:p>
          <a:p>
            <a:r>
              <a:rPr lang="en-US" dirty="0" smtClean="0"/>
              <a:t>Don’t rush it</a:t>
            </a:r>
          </a:p>
          <a:p>
            <a:r>
              <a:rPr lang="en-US" dirty="0" smtClean="0"/>
              <a:t>Stay the course</a:t>
            </a:r>
          </a:p>
          <a:p>
            <a:r>
              <a:rPr lang="en-US" dirty="0" smtClean="0"/>
              <a:t>Be cautious of misused qualities</a:t>
            </a:r>
          </a:p>
          <a:p>
            <a:r>
              <a:rPr lang="en-US" dirty="0" smtClean="0"/>
              <a:t>Trust the Holy Spirit to change you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Boldness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PRAYER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quality and write it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Jot down definition from English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any synonyms or related words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the 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Defined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exhibition of courage and fearlessness; bravery; willingness to move ahead confidently in the face of danger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Synonyms</a:t>
            </a:r>
            <a:endParaRPr lang="en-US" dirty="0" smtClean="0"/>
          </a:p>
          <a:p>
            <a:pPr marL="687388" indent="-290513"/>
            <a:r>
              <a:rPr lang="en-US" dirty="0" smtClean="0"/>
              <a:t>Confidence</a:t>
            </a:r>
          </a:p>
          <a:p>
            <a:pPr marL="687388" indent="-290513"/>
            <a:r>
              <a:rPr lang="en-US" dirty="0" smtClean="0"/>
              <a:t>Defiant</a:t>
            </a:r>
          </a:p>
          <a:p>
            <a:pPr marL="687388" indent="-290513"/>
            <a:r>
              <a:rPr lang="en-US" dirty="0" smtClean="0"/>
              <a:t>Determination</a:t>
            </a:r>
          </a:p>
          <a:p>
            <a:pPr marL="687388" indent="-290513"/>
            <a:r>
              <a:rPr lang="en-US" dirty="0" smtClean="0"/>
              <a:t>Disrespecting</a:t>
            </a:r>
          </a:p>
          <a:p>
            <a:pPr marL="687388" indent="-290513"/>
            <a:r>
              <a:rPr lang="en-US" dirty="0" smtClean="0"/>
              <a:t>Enterprising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Opposite 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down the antonym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Jot down definition from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any synonyms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 be more than one opposite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336</TotalTime>
  <Words>822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Foundry</vt:lpstr>
      <vt:lpstr>The Character Quality Method</vt:lpstr>
      <vt:lpstr>What is this method?</vt:lpstr>
      <vt:lpstr>Why use this method?</vt:lpstr>
      <vt:lpstr>Tools you will need</vt:lpstr>
      <vt:lpstr>Tips</vt:lpstr>
      <vt:lpstr>Boldness</vt:lpstr>
      <vt:lpstr>Name the Quality</vt:lpstr>
      <vt:lpstr>Slide 8</vt:lpstr>
      <vt:lpstr>Name the Opposite Quality</vt:lpstr>
      <vt:lpstr>Slide 10</vt:lpstr>
      <vt:lpstr>Do a simple Word Study</vt:lpstr>
      <vt:lpstr>Slide 12</vt:lpstr>
      <vt:lpstr>Slide 13</vt:lpstr>
      <vt:lpstr>Find some Cross-References</vt:lpstr>
      <vt:lpstr>Slide 15</vt:lpstr>
      <vt:lpstr>Brief Biographical Study</vt:lpstr>
      <vt:lpstr>Slide 17</vt:lpstr>
      <vt:lpstr>Memory Verse</vt:lpstr>
      <vt:lpstr>Slide 19</vt:lpstr>
      <vt:lpstr>Situation or Relationship</vt:lpstr>
      <vt:lpstr>Slide 21</vt:lpstr>
      <vt:lpstr>My Project</vt:lpstr>
      <vt:lpstr>Slide 23</vt:lpstr>
      <vt:lpstr>Personal Illustration</vt:lpstr>
      <vt:lpstr>Slide 25</vt:lpstr>
      <vt:lpstr>The Character Quality Method</vt:lpstr>
    </vt:vector>
  </TitlesOfParts>
  <Company>ARELLO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Biographical Method</dc:title>
  <dc:creator>Randall Bowman </dc:creator>
  <cp:lastModifiedBy>Randall Bowman </cp:lastModifiedBy>
  <cp:revision>38</cp:revision>
  <dcterms:created xsi:type="dcterms:W3CDTF">2008-03-27T13:55:33Z</dcterms:created>
  <dcterms:modified xsi:type="dcterms:W3CDTF">2008-04-13T13:20:15Z</dcterms:modified>
</cp:coreProperties>
</file>