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1" r:id="rId1"/>
  </p:sldMasterIdLst>
  <p:sldIdLst>
    <p:sldId id="256" r:id="rId2"/>
    <p:sldId id="257" r:id="rId3"/>
    <p:sldId id="258" r:id="rId4"/>
    <p:sldId id="259" r:id="rId5"/>
    <p:sldId id="260" r:id="rId6"/>
    <p:sldId id="287" r:id="rId7"/>
    <p:sldId id="261" r:id="rId8"/>
    <p:sldId id="288" r:id="rId9"/>
    <p:sldId id="289" r:id="rId10"/>
    <p:sldId id="298" r:id="rId11"/>
    <p:sldId id="290" r:id="rId12"/>
    <p:sldId id="299" r:id="rId13"/>
    <p:sldId id="305" r:id="rId14"/>
    <p:sldId id="291" r:id="rId15"/>
    <p:sldId id="300" r:id="rId16"/>
    <p:sldId id="292" r:id="rId17"/>
    <p:sldId id="301" r:id="rId18"/>
    <p:sldId id="293" r:id="rId19"/>
    <p:sldId id="302" r:id="rId20"/>
    <p:sldId id="294" r:id="rId21"/>
    <p:sldId id="303" r:id="rId22"/>
    <p:sldId id="295" r:id="rId23"/>
    <p:sldId id="304" r:id="rId24"/>
    <p:sldId id="296" r:id="rId25"/>
    <p:sldId id="297" r:id="rId26"/>
    <p:sldId id="306" r:id="rId2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 showGuides="1">
      <p:cViewPr varScale="1">
        <p:scale>
          <a:sx n="94" d="100"/>
          <a:sy n="94" d="100"/>
        </p:scale>
        <p:origin x="-389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C3F416CD-67A3-4CF0-A210-F6AF31AC147F}" type="datetimeFigureOut">
              <a:rPr lang="en-US" smtClean="0"/>
              <a:pPr/>
              <a:t>4/13/2008</a:t>
            </a:fld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pPr algn="r" eaLnBrk="1" latinLnBrk="0" hangingPunct="1"/>
            <a:fld id="{96652B35-718D-4E28-AFEB-B694A3B357E8}" type="slidenum">
              <a:rPr kumimoji="0" lang="en-US" smtClean="0"/>
              <a:pPr algn="r" eaLnBrk="1" latinLnBrk="0" hangingPunct="1"/>
              <a:t>‹#›</a:t>
            </a:fld>
            <a:endParaRPr kumimoji="0" lang="en-US" sz="1800" dirty="0">
              <a:solidFill>
                <a:schemeClr val="bg1"/>
              </a:solidFill>
            </a:endParaRPr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3F416CD-67A3-4CF0-A210-F6AF31AC147F}" type="datetimeFigureOut">
              <a:rPr lang="en-US" smtClean="0"/>
              <a:pPr/>
              <a:t>4/13/2008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6652B35-718D-4E28-AFEB-B694A3B357E8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3F416CD-67A3-4CF0-A210-F6AF31AC147F}" type="datetimeFigureOut">
              <a:rPr lang="en-US" smtClean="0"/>
              <a:pPr/>
              <a:t>4/13/2008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6652B35-718D-4E28-AFEB-B694A3B357E8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In-Class Examp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ounded Rectangle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4" name="Rounded Rectangle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dirty="0" smtClean="0"/>
              <a:t>Boldness</a:t>
            </a:r>
            <a:endParaRPr kumimoji="0"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dirty="0" smtClean="0"/>
              <a:t>In-Class Example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3F416CD-67A3-4CF0-A210-F6AF31AC147F}" type="datetimeFigureOut">
              <a:rPr lang="en-US" smtClean="0"/>
              <a:pPr/>
              <a:t>4/13/2008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6652B35-718D-4E28-AFEB-B694A3B357E8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685800" y="762000"/>
            <a:ext cx="7696200" cy="3733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2" name="Round Diagonal Corner Rectangle 11"/>
          <p:cNvSpPr/>
          <p:nvPr userDrawn="1"/>
        </p:nvSpPr>
        <p:spPr>
          <a:xfrm>
            <a:off x="457200" y="533400"/>
            <a:ext cx="8077200" cy="4267200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3F416CD-67A3-4CF0-A210-F6AF31AC147F}" type="datetimeFigureOut">
              <a:rPr lang="en-US" smtClean="0"/>
              <a:pPr/>
              <a:t>4/13/2008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6652B35-718D-4E28-AFEB-B694A3B357E8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C3F416CD-67A3-4CF0-A210-F6AF31AC147F}" type="datetimeFigureOut">
              <a:rPr lang="en-US" smtClean="0"/>
              <a:pPr/>
              <a:t>4/13/2008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96652B35-718D-4E28-AFEB-B694A3B357E8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3F416CD-67A3-4CF0-A210-F6AF31AC147F}" type="datetimeFigureOut">
              <a:rPr lang="en-US" smtClean="0"/>
              <a:pPr/>
              <a:t>4/13/2008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96652B35-718D-4E28-AFEB-B694A3B357E8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 algn="l" eaLnBrk="1" latinLnBrk="0" hangingPunct="1"/>
            <a:fld id="{C3F416CD-67A3-4CF0-A210-F6AF31AC147F}" type="datetimeFigureOut">
              <a:rPr lang="en-US" smtClean="0"/>
              <a:pPr algn="l" eaLnBrk="1" latinLnBrk="0" hangingPunct="1"/>
              <a:t>4/13/2008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pPr algn="r" eaLnBrk="1" latinLnBrk="0" hangingPunct="1"/>
            <a:fld id="{96652B35-718D-4E28-AFEB-B694A3B357E8}" type="slidenum">
              <a:rPr kumimoji="0" lang="en-US" smtClean="0"/>
              <a:pPr algn="r"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3F416CD-67A3-4CF0-A210-F6AF31AC147F}" type="datetimeFigureOut">
              <a:rPr lang="en-US" smtClean="0"/>
              <a:pPr/>
              <a:t>4/13/2008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6652B35-718D-4E28-AFEB-B694A3B357E8}" type="slidenum">
              <a:rPr kumimoji="0" lang="en-US" smtClean="0"/>
              <a:pPr/>
              <a:t>‹#›</a:t>
            </a:fld>
            <a:endParaRPr kumimoji="0" lang="en-US" dirty="0"/>
          </a:p>
        </p:txBody>
      </p:sp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3F416CD-67A3-4CF0-A210-F6AF31AC147F}" type="datetimeFigureOut">
              <a:rPr lang="en-US" smtClean="0"/>
              <a:pPr/>
              <a:t>4/13/2008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6652B35-718D-4E28-AFEB-B694A3B357E8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C3F416CD-67A3-4CF0-A210-F6AF31AC147F}" type="datetimeFigureOut">
              <a:rPr lang="en-US" smtClean="0"/>
              <a:pPr/>
              <a:t>4/13/2008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96652B35-718D-4E28-AFEB-B694A3B357E8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C3F416CD-67A3-4CF0-A210-F6AF31AC147F}" type="datetimeFigureOut">
              <a:rPr lang="en-US" smtClean="0"/>
              <a:pPr/>
              <a:t>4/13/2008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96652B35-718D-4E28-AFEB-B694A3B357E8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pPr algn="r" eaLnBrk="1" latinLnBrk="0" hangingPunct="1"/>
            <a:endParaRPr kumimoji="0" lang="en-US" sz="800" dirty="0">
              <a:solidFill>
                <a:schemeClr val="accent2"/>
              </a:solidFill>
            </a:endParaRP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pPr algn="l" eaLnBrk="1" latinLnBrk="0" hangingPunct="1"/>
            <a:fld id="{C3F416CD-67A3-4CF0-A210-F6AF31AC147F}" type="datetimeFigureOut">
              <a:rPr lang="en-US" smtClean="0"/>
              <a:pPr algn="l" eaLnBrk="1" latinLnBrk="0" hangingPunct="1"/>
              <a:t>4/13/2008</a:t>
            </a:fld>
            <a:endParaRPr lang="en-US" sz="800" dirty="0">
              <a:solidFill>
                <a:schemeClr val="accent2"/>
              </a:solidFill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pPr algn="r" eaLnBrk="1" latinLnBrk="0" hangingPunct="1"/>
            <a:fld id="{96652B35-718D-4E28-AFEB-B694A3B357E8}" type="slidenum">
              <a:rPr kumimoji="0" lang="en-US" smtClean="0"/>
              <a:pPr algn="r" eaLnBrk="1" latinLnBrk="0" hangingPunct="1"/>
              <a:t>‹#›</a:t>
            </a:fld>
            <a:endParaRPr kumimoji="0" lang="en-US" sz="1800" dirty="0">
              <a:solidFill>
                <a:schemeClr val="bg1"/>
              </a:solidFill>
            </a:endParaRPr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22" r:id="rId1"/>
    <p:sldLayoutId id="2147483723" r:id="rId2"/>
    <p:sldLayoutId id="2147483724" r:id="rId3"/>
    <p:sldLayoutId id="2147483725" r:id="rId4"/>
    <p:sldLayoutId id="2147483726" r:id="rId5"/>
    <p:sldLayoutId id="2147483727" r:id="rId6"/>
    <p:sldLayoutId id="2147483728" r:id="rId7"/>
    <p:sldLayoutId id="2147483729" r:id="rId8"/>
    <p:sldLayoutId id="2147483730" r:id="rId9"/>
    <p:sldLayoutId id="2147483731" r:id="rId10"/>
    <p:sldLayoutId id="2147483732" r:id="rId11"/>
    <p:sldLayoutId id="2147483733" r:id="rId12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bible.christianity.com/" TargetMode="External"/><Relationship Id="rId2" Type="http://schemas.openxmlformats.org/officeDocument/2006/relationships/hyperlink" Target="http://www.biblegateway.com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mybibletools.com/" TargetMode="External"/><Relationship Id="rId4" Type="http://schemas.openxmlformats.org/officeDocument/2006/relationships/hyperlink" Target="http://bible.crosswalk.com/" TargetMode="Externa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smtClean="0"/>
              <a:t>The </a:t>
            </a:r>
            <a:r>
              <a:rPr lang="en-US" dirty="0" smtClean="0"/>
              <a:t>Character Quality</a:t>
            </a:r>
            <a:r>
              <a:rPr smtClean="0"/>
              <a:t> Method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 smtClean="0"/>
              <a:t>Unlocking God’s Word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How to Study the Bible</a:t>
            </a:r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Name the Opposite Quality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Timidity, Fearfulness</a:t>
            </a:r>
          </a:p>
          <a:p>
            <a:pPr>
              <a:buNone/>
            </a:pPr>
            <a:endParaRPr lang="en-US" dirty="0" smtClean="0"/>
          </a:p>
          <a:p>
            <a:pPr algn="ctr">
              <a:buNone/>
            </a:pPr>
            <a:r>
              <a:rPr lang="en-US" sz="2400" dirty="0" smtClean="0"/>
              <a:t>To shrink back from a difficult or dangerous circumstance; to be hesitant</a:t>
            </a:r>
            <a:endParaRPr lang="en-US" sz="24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 a simple Word Study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Look up the BIBLICAL definition of the word</a:t>
            </a:r>
          </a:p>
          <a:p>
            <a:r>
              <a:rPr lang="en-US" dirty="0" smtClean="0"/>
              <a:t>Some resources</a:t>
            </a:r>
          </a:p>
          <a:p>
            <a:pPr lvl="1"/>
            <a:r>
              <a:rPr lang="en-US" dirty="0" smtClean="0">
                <a:hlinkClick r:id="rId2"/>
              </a:rPr>
              <a:t>biblegateway.com</a:t>
            </a:r>
            <a:endParaRPr lang="en-US" dirty="0" smtClean="0"/>
          </a:p>
          <a:p>
            <a:pPr lvl="1"/>
            <a:r>
              <a:rPr lang="en-US" dirty="0" smtClean="0">
                <a:hlinkClick r:id="rId3"/>
              </a:rPr>
              <a:t>bible.christianity.com</a:t>
            </a:r>
            <a:r>
              <a:rPr lang="en-US" dirty="0" smtClean="0"/>
              <a:t> </a:t>
            </a:r>
            <a:r>
              <a:rPr lang="en-US" sz="2000" dirty="0" smtClean="0"/>
              <a:t>(Registration Required)</a:t>
            </a:r>
            <a:endParaRPr lang="en-US" dirty="0" smtClean="0"/>
          </a:p>
          <a:p>
            <a:pPr lvl="1"/>
            <a:r>
              <a:rPr lang="en-US" dirty="0" smtClean="0">
                <a:hlinkClick r:id="rId4"/>
              </a:rPr>
              <a:t>bible.crosswalk.com</a:t>
            </a:r>
            <a:endParaRPr lang="en-US" dirty="0" smtClean="0"/>
          </a:p>
          <a:p>
            <a:pPr lvl="1"/>
            <a:r>
              <a:rPr lang="en-US" dirty="0" smtClean="0">
                <a:hlinkClick r:id="rId5"/>
              </a:rPr>
              <a:t>www.mybibletools.com</a:t>
            </a:r>
            <a:endParaRPr lang="en-US" dirty="0" smtClean="0"/>
          </a:p>
          <a:p>
            <a:pPr lvl="1"/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Simple Word Study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3"/>
          </p:nvPr>
        </p:nvSpPr>
        <p:spPr>
          <a:xfrm>
            <a:off x="685800" y="762000"/>
            <a:ext cx="7696200" cy="3886200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dirty="0" err="1" smtClean="0"/>
              <a:t>Parresia</a:t>
            </a:r>
            <a:endParaRPr lang="en-US" dirty="0" smtClean="0"/>
          </a:p>
          <a:p>
            <a:pPr marL="862330" lvl="1" indent="-514350">
              <a:buFont typeface="+mj-lt"/>
              <a:buAutoNum type="arabicPeriod"/>
            </a:pPr>
            <a:r>
              <a:rPr lang="en-US" dirty="0" smtClean="0"/>
              <a:t>freedom in speaking, unreservedness in speech </a:t>
            </a:r>
          </a:p>
          <a:p>
            <a:pPr marL="1410970" lvl="4" indent="-514350">
              <a:buFont typeface="+mj-lt"/>
              <a:buAutoNum type="alphaLcPeriod"/>
            </a:pPr>
            <a:r>
              <a:rPr lang="en-US" dirty="0" smtClean="0"/>
              <a:t>openly, frankly, </a:t>
            </a:r>
            <a:r>
              <a:rPr lang="en-US" dirty="0" err="1" smtClean="0"/>
              <a:t>i.e</a:t>
            </a:r>
            <a:r>
              <a:rPr lang="en-US" dirty="0" smtClean="0"/>
              <a:t> without concealment </a:t>
            </a:r>
          </a:p>
          <a:p>
            <a:pPr marL="1410970" lvl="4" indent="-514350">
              <a:buFont typeface="+mj-lt"/>
              <a:buAutoNum type="alphaLcPeriod"/>
            </a:pPr>
            <a:r>
              <a:rPr lang="en-US" dirty="0" smtClean="0"/>
              <a:t>without ambiguity or circumlocution </a:t>
            </a:r>
          </a:p>
          <a:p>
            <a:pPr marL="1410970" lvl="4" indent="-514350">
              <a:buFont typeface="+mj-lt"/>
              <a:buAutoNum type="alphaLcPeriod"/>
            </a:pPr>
            <a:r>
              <a:rPr lang="en-US" dirty="0" smtClean="0"/>
              <a:t>without the use of figures and comparisons</a:t>
            </a:r>
          </a:p>
          <a:p>
            <a:pPr marL="862330" lvl="1" indent="-514350">
              <a:buFont typeface="+mj-lt"/>
              <a:buAutoNum type="arabicPeriod"/>
            </a:pPr>
            <a:r>
              <a:rPr lang="en-US" dirty="0" smtClean="0"/>
              <a:t>free and fearless confidence, cheerful courage, boldness, assurance </a:t>
            </a:r>
          </a:p>
          <a:p>
            <a:pPr marL="862330" lvl="1" indent="-514350">
              <a:buFont typeface="+mj-lt"/>
              <a:buAutoNum type="arabicPeriod"/>
            </a:pPr>
            <a:r>
              <a:rPr lang="en-US" dirty="0" smtClean="0"/>
              <a:t>the deportment by which one becomes conspicuous or secures publicity</a:t>
            </a:r>
          </a:p>
          <a:p>
            <a:pPr marL="514350" indent="-514350">
              <a:buNone/>
            </a:pPr>
            <a:endParaRPr lang="en-US" dirty="0" smtClean="0"/>
          </a:p>
          <a:p>
            <a:pPr marL="514350" indent="-514350">
              <a:buNone/>
            </a:pPr>
            <a:r>
              <a:rPr lang="en-US" dirty="0" smtClean="0"/>
              <a:t>Examples</a:t>
            </a:r>
          </a:p>
          <a:p>
            <a:pPr marL="862330" lvl="1" indent="-514350"/>
            <a:r>
              <a:rPr lang="en-US" dirty="0" smtClean="0"/>
              <a:t>Mark 8:32</a:t>
            </a:r>
          </a:p>
          <a:p>
            <a:pPr marL="862330" lvl="1" indent="-514350"/>
            <a:r>
              <a:rPr lang="en-US" dirty="0" smtClean="0"/>
              <a:t>John 7:4</a:t>
            </a:r>
          </a:p>
          <a:p>
            <a:pPr marL="862330" lvl="1" indent="-514350" algn="r">
              <a:buNone/>
            </a:pPr>
            <a:endParaRPr lang="en-US" i="1" dirty="0" smtClean="0">
              <a:solidFill>
                <a:prstClr val="white"/>
              </a:solidFill>
            </a:endParaRPr>
          </a:p>
          <a:p>
            <a:pPr marL="862330" lvl="1" indent="-514350" algn="r">
              <a:buNone/>
            </a:pPr>
            <a:r>
              <a:rPr lang="en-US" i="1" dirty="0" smtClean="0">
                <a:solidFill>
                  <a:prstClr val="white"/>
                </a:solidFill>
              </a:rPr>
              <a:t>The New Testament Greek Lexicon</a:t>
            </a:r>
            <a:endParaRPr lang="en-US" dirty="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Simple Word Study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3"/>
          </p:nvPr>
        </p:nvSpPr>
        <p:spPr>
          <a:xfrm>
            <a:off x="685800" y="762000"/>
            <a:ext cx="7696200" cy="3962400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dirty="0" err="1" smtClean="0"/>
              <a:t>Tolma</a:t>
            </a:r>
            <a:endParaRPr lang="en-US" dirty="0" smtClean="0"/>
          </a:p>
          <a:p>
            <a:pPr marL="862330" lvl="1" indent="-514350">
              <a:buFont typeface="+mj-lt"/>
              <a:buAutoNum type="arabicPeriod"/>
            </a:pPr>
            <a:r>
              <a:rPr lang="en-US" dirty="0" smtClean="0"/>
              <a:t>not to dread or shun through fear</a:t>
            </a:r>
          </a:p>
          <a:p>
            <a:pPr marL="862330" lvl="1" indent="-514350">
              <a:buFont typeface="+mj-lt"/>
              <a:buAutoNum type="arabicPeriod"/>
            </a:pPr>
            <a:r>
              <a:rPr lang="en-US" dirty="0" smtClean="0"/>
              <a:t>to bear, endure </a:t>
            </a:r>
          </a:p>
          <a:p>
            <a:pPr marL="862330" lvl="1" indent="-514350">
              <a:buFont typeface="+mj-lt"/>
              <a:buAutoNum type="arabicPeriod"/>
            </a:pPr>
            <a:r>
              <a:rPr lang="en-US" dirty="0" smtClean="0"/>
              <a:t>to bring one's self to </a:t>
            </a:r>
          </a:p>
          <a:p>
            <a:pPr marL="862330" lvl="1" indent="-514350">
              <a:buFont typeface="+mj-lt"/>
              <a:buAutoNum type="arabicPeriod"/>
            </a:pPr>
            <a:r>
              <a:rPr lang="en-US" dirty="0" smtClean="0"/>
              <a:t>to be bold</a:t>
            </a:r>
          </a:p>
          <a:p>
            <a:pPr marL="862330" lvl="1" indent="-514350">
              <a:buFont typeface="+mj-lt"/>
              <a:buAutoNum type="arabicPeriod"/>
            </a:pPr>
            <a:r>
              <a:rPr lang="en-US" dirty="0" smtClean="0"/>
              <a:t>bear one's self boldly, deal boldly</a:t>
            </a:r>
          </a:p>
          <a:p>
            <a:pPr marL="514350" indent="-514350">
              <a:buNone/>
            </a:pPr>
            <a:endParaRPr lang="en-US" dirty="0" smtClean="0"/>
          </a:p>
          <a:p>
            <a:pPr marL="514350" indent="-514350">
              <a:buNone/>
            </a:pPr>
            <a:r>
              <a:rPr lang="en-US" dirty="0" smtClean="0"/>
              <a:t>Examples</a:t>
            </a:r>
          </a:p>
          <a:p>
            <a:pPr marL="862330" lvl="1" indent="-514350"/>
            <a:r>
              <a:rPr lang="en-US" dirty="0" smtClean="0"/>
              <a:t>Mark 15:43</a:t>
            </a:r>
          </a:p>
          <a:p>
            <a:pPr marL="862330" lvl="1" indent="-514350"/>
            <a:r>
              <a:rPr lang="en-US" dirty="0" smtClean="0"/>
              <a:t>Philippians 1:14</a:t>
            </a:r>
          </a:p>
          <a:p>
            <a:pPr marL="862330" lvl="1" indent="-514350" algn="r">
              <a:buNone/>
            </a:pPr>
            <a:endParaRPr lang="en-US" sz="2100" i="1" dirty="0" smtClean="0"/>
          </a:p>
          <a:p>
            <a:pPr marL="862330" lvl="1" indent="-514350" algn="r">
              <a:buNone/>
            </a:pPr>
            <a:r>
              <a:rPr lang="en-US" sz="2100" i="1" dirty="0" smtClean="0"/>
              <a:t>The New Testament Greek Lexicon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Find some Cross-References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 your concordance</a:t>
            </a:r>
          </a:p>
          <a:p>
            <a:r>
              <a:rPr lang="en-US" dirty="0" smtClean="0"/>
              <a:t>Use your topical Bible</a:t>
            </a:r>
          </a:p>
          <a:p>
            <a:r>
              <a:rPr lang="en-US" dirty="0" smtClean="0"/>
              <a:t>Remember to look up synonyms</a:t>
            </a:r>
          </a:p>
          <a:p>
            <a:r>
              <a:rPr lang="en-US" dirty="0" smtClean="0"/>
              <a:t>Write down the passage and brief description of verse</a:t>
            </a:r>
          </a:p>
          <a:p>
            <a:r>
              <a:rPr lang="en-US" dirty="0" smtClean="0"/>
              <a:t>Ask questions as you meditate</a:t>
            </a:r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Cross References with Insights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Christ spoke boldly in the face of opposition (John 7:26)</a:t>
            </a:r>
          </a:p>
          <a:p>
            <a:endParaRPr lang="en-US" dirty="0" smtClean="0"/>
          </a:p>
          <a:p>
            <a:r>
              <a:rPr lang="en-US" dirty="0" smtClean="0"/>
              <a:t>Our confidence comes from trusting that the Lord will help us in a difficult situation (Heb. 13:6)</a:t>
            </a:r>
          </a:p>
          <a:p>
            <a:endParaRPr lang="en-US" dirty="0" smtClean="0"/>
          </a:p>
          <a:p>
            <a:r>
              <a:rPr lang="en-US" dirty="0" smtClean="0"/>
              <a:t>Peter and John were bold because they had been with Jesus (Acts 4:13)</a:t>
            </a:r>
          </a:p>
          <a:p>
            <a:endParaRPr lang="en-US" dirty="0" smtClean="0"/>
          </a:p>
          <a:p>
            <a:r>
              <a:rPr lang="en-US" dirty="0" smtClean="0"/>
              <a:t>When  the Holy Spirit fill our lives, we will be able to speak the Word of God boldly.  (Acts 4:31)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Brief Biographical Study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shows this quality in his life?</a:t>
            </a:r>
          </a:p>
          <a:p>
            <a:r>
              <a:rPr lang="en-US" dirty="0" smtClean="0"/>
              <a:t>How did this quality affect his life?</a:t>
            </a:r>
          </a:p>
          <a:p>
            <a:r>
              <a:rPr lang="en-US" dirty="0" smtClean="0"/>
              <a:t>Did the quality help or hinder his growth to maturity?  How?</a:t>
            </a:r>
          </a:p>
          <a:p>
            <a:r>
              <a:rPr lang="en-US" dirty="0" smtClean="0"/>
              <a:t>What results did it produce in his life?</a:t>
            </a:r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Brief Biography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3"/>
          </p:nvPr>
        </p:nvSpPr>
        <p:spPr>
          <a:xfrm>
            <a:off x="685800" y="762000"/>
            <a:ext cx="7696200" cy="9144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400" dirty="0" smtClean="0"/>
              <a:t>The apostle Paul is a major example of boldness.  His entire life seemed to be characterized by this quality.</a:t>
            </a:r>
            <a:endParaRPr lang="en-US" sz="2400" dirty="0"/>
          </a:p>
        </p:txBody>
      </p:sp>
      <p:sp>
        <p:nvSpPr>
          <p:cNvPr id="7" name="Content Placeholder 5"/>
          <p:cNvSpPr txBox="1">
            <a:spLocks/>
          </p:cNvSpPr>
          <p:nvPr/>
        </p:nvSpPr>
        <p:spPr>
          <a:xfrm>
            <a:off x="685800" y="1600200"/>
            <a:ext cx="7696200" cy="3200400"/>
          </a:xfrm>
          <a:prstGeom prst="rect">
            <a:avLst/>
          </a:prstGeom>
        </p:spPr>
        <p:txBody>
          <a:bodyPr numCol="2">
            <a:noAutofit/>
          </a:bodyPr>
          <a:lstStyle/>
          <a:p>
            <a:pPr marL="169863" marR="0" lvl="0" indent="-169863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 pitchFamily="2" charset="2"/>
              <a:buChar char="Ø"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As a new Christian</a:t>
            </a:r>
            <a:r>
              <a:rPr kumimoji="0" lang="en-US" sz="1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in Damascus, he witnesses boldly for Christ (Acts 9:27)</a:t>
            </a:r>
          </a:p>
          <a:p>
            <a:pPr marL="169863" marR="0" lvl="0" indent="-169863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 pitchFamily="2" charset="2"/>
              <a:buChar char="Ø"/>
              <a:tabLst/>
              <a:defRPr/>
            </a:pPr>
            <a:endParaRPr kumimoji="0" lang="en-US" sz="1600" b="0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69863" marR="0" lvl="0" indent="-169863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 pitchFamily="2" charset="2"/>
              <a:buChar char="Ø"/>
              <a:tabLst/>
              <a:defRPr/>
            </a:pPr>
            <a:endParaRPr kumimoji="0" lang="en-US" sz="700" b="0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69863" indent="-169863">
              <a:buClr>
                <a:schemeClr val="accent1"/>
              </a:buClr>
              <a:buSzPct val="70000"/>
              <a:buFont typeface="Wingdings" pitchFamily="2" charset="2"/>
              <a:buChar char="Ø"/>
            </a:pPr>
            <a:r>
              <a:rPr lang="en-US" sz="1600" baseline="0" dirty="0" smtClean="0"/>
              <a:t>He</a:t>
            </a:r>
            <a:r>
              <a:rPr lang="en-US" sz="1600" dirty="0" smtClean="0"/>
              <a:t> wrote bold letter to the churches (Romans 15:15)</a:t>
            </a:r>
          </a:p>
          <a:p>
            <a:pPr marL="169863" indent="-169863">
              <a:buClr>
                <a:schemeClr val="accent1"/>
              </a:buClr>
              <a:buSzPct val="70000"/>
              <a:buFont typeface="Wingdings" pitchFamily="2" charset="2"/>
              <a:buChar char="Ø"/>
            </a:pPr>
            <a:endParaRPr lang="en-US" sz="1600" dirty="0" smtClean="0"/>
          </a:p>
          <a:p>
            <a:pPr marL="169863" indent="-169863">
              <a:buClr>
                <a:schemeClr val="accent1"/>
              </a:buClr>
              <a:buSzPct val="70000"/>
              <a:buFont typeface="Wingdings" pitchFamily="2" charset="2"/>
              <a:buChar char="Ø"/>
            </a:pPr>
            <a:r>
              <a:rPr lang="en-US" sz="1600" dirty="0" smtClean="0"/>
              <a:t>He asked people to pray that he would preach with boldness (Eph. 6:19-20)</a:t>
            </a:r>
          </a:p>
          <a:p>
            <a:pPr marL="169863" indent="-169863">
              <a:buClr>
                <a:schemeClr val="accent1"/>
              </a:buClr>
              <a:buSzPct val="70000"/>
              <a:buFont typeface="Wingdings" pitchFamily="2" charset="2"/>
              <a:buChar char="Ø"/>
            </a:pPr>
            <a:endParaRPr lang="en-US" sz="1600" dirty="0" smtClean="0"/>
          </a:p>
          <a:p>
            <a:pPr marL="169863" indent="-169863">
              <a:buClr>
                <a:schemeClr val="accent1"/>
              </a:buClr>
              <a:buSzPct val="70000"/>
              <a:buFont typeface="Wingdings" pitchFamily="2" charset="2"/>
              <a:buChar char="Ø"/>
            </a:pPr>
            <a:r>
              <a:rPr lang="en-US" sz="1600" dirty="0" smtClean="0"/>
              <a:t>He even faced death boldly (Phil. 1:20)</a:t>
            </a:r>
          </a:p>
          <a:p>
            <a:pPr marL="169863" indent="-169863">
              <a:buClr>
                <a:schemeClr val="accent1"/>
              </a:buClr>
              <a:buSzPct val="70000"/>
              <a:buFont typeface="Wingdings" pitchFamily="2" charset="2"/>
              <a:buChar char="Ø"/>
            </a:pPr>
            <a:endParaRPr lang="en-US" sz="1600" dirty="0" smtClean="0"/>
          </a:p>
          <a:p>
            <a:pPr marL="169863" lvl="0" indent="-169863">
              <a:buClr>
                <a:schemeClr val="accent1"/>
              </a:buClr>
              <a:buSzPct val="70000"/>
              <a:buFont typeface="Wingdings" pitchFamily="2" charset="2"/>
              <a:buChar char="Ø"/>
              <a:defRPr/>
            </a:pPr>
            <a:r>
              <a:rPr lang="en-US" sz="1600" dirty="0" smtClean="0"/>
              <a:t>He continually shared his faith boldly, despite opposition and persecution</a:t>
            </a:r>
          </a:p>
          <a:p>
            <a:pPr marL="627063" lvl="1" indent="-169863">
              <a:buClr>
                <a:schemeClr val="accent1"/>
              </a:buClr>
              <a:buSzPct val="70000"/>
              <a:buFont typeface="Wingdings" pitchFamily="2" charset="2"/>
              <a:buChar char="Ø"/>
            </a:pPr>
            <a:r>
              <a:rPr lang="en-US" sz="1600" dirty="0" smtClean="0"/>
              <a:t>In Jerusalem (Acts 9:28-29)</a:t>
            </a:r>
          </a:p>
          <a:p>
            <a:pPr marL="627063" lvl="1" indent="-169863">
              <a:buClr>
                <a:schemeClr val="accent1"/>
              </a:buClr>
              <a:buSzPct val="70000"/>
              <a:buFont typeface="Wingdings" pitchFamily="2" charset="2"/>
              <a:buChar char="Ø"/>
            </a:pPr>
            <a:endParaRPr lang="en-US" sz="1600" dirty="0" smtClean="0"/>
          </a:p>
          <a:p>
            <a:pPr marL="627063" lvl="1" indent="-169863">
              <a:buClr>
                <a:schemeClr val="accent1"/>
              </a:buClr>
              <a:buSzPct val="70000"/>
              <a:buFont typeface="Wingdings" pitchFamily="2" charset="2"/>
              <a:buChar char="Ø"/>
            </a:pPr>
            <a:r>
              <a:rPr lang="en-US" sz="1600" dirty="0" smtClean="0"/>
              <a:t>In </a:t>
            </a:r>
            <a:r>
              <a:rPr lang="en-US" sz="1600" dirty="0" err="1" smtClean="0"/>
              <a:t>Pisidian</a:t>
            </a:r>
            <a:r>
              <a:rPr lang="en-US" sz="1600" dirty="0" smtClean="0"/>
              <a:t> Antioch (Acts 13:46)</a:t>
            </a:r>
          </a:p>
          <a:p>
            <a:pPr marL="627063" lvl="1" indent="-169863">
              <a:buClr>
                <a:schemeClr val="accent1"/>
              </a:buClr>
              <a:buSzPct val="70000"/>
              <a:buFont typeface="Wingdings" pitchFamily="2" charset="2"/>
              <a:buChar char="Ø"/>
            </a:pPr>
            <a:endParaRPr lang="en-US" sz="1600" dirty="0" smtClean="0"/>
          </a:p>
          <a:p>
            <a:pPr marL="627063" lvl="1" indent="-169863">
              <a:buClr>
                <a:schemeClr val="accent1"/>
              </a:buClr>
              <a:buSzPct val="70000"/>
              <a:buFont typeface="Wingdings" pitchFamily="2" charset="2"/>
              <a:buChar char="Ø"/>
            </a:pPr>
            <a:r>
              <a:rPr lang="en-US" sz="1600" dirty="0" smtClean="0"/>
              <a:t>In </a:t>
            </a:r>
            <a:r>
              <a:rPr lang="en-US" sz="1600" dirty="0" err="1" smtClean="0"/>
              <a:t>Iconium</a:t>
            </a:r>
            <a:r>
              <a:rPr lang="en-US" sz="1600" dirty="0" smtClean="0"/>
              <a:t> (Acts 14:3)</a:t>
            </a:r>
          </a:p>
          <a:p>
            <a:pPr marL="627063" lvl="1" indent="-169863">
              <a:buClr>
                <a:schemeClr val="accent1"/>
              </a:buClr>
              <a:buSzPct val="70000"/>
              <a:buFont typeface="Wingdings" pitchFamily="2" charset="2"/>
              <a:buChar char="Ø"/>
            </a:pPr>
            <a:endParaRPr lang="en-US" sz="1600" dirty="0" smtClean="0"/>
          </a:p>
          <a:p>
            <a:pPr marL="627063" lvl="1" indent="-169863">
              <a:buClr>
                <a:schemeClr val="accent1"/>
              </a:buClr>
              <a:buSzPct val="70000"/>
              <a:buFont typeface="Wingdings" pitchFamily="2" charset="2"/>
              <a:buChar char="Ø"/>
            </a:pPr>
            <a:r>
              <a:rPr lang="en-US" sz="1600" dirty="0" smtClean="0"/>
              <a:t>In Ephesus (Acts 19:8)</a:t>
            </a:r>
          </a:p>
          <a:p>
            <a:pPr marL="627063" lvl="1" indent="-169863">
              <a:buClr>
                <a:schemeClr val="accent1"/>
              </a:buClr>
              <a:buSzPct val="70000"/>
              <a:buFont typeface="Wingdings" pitchFamily="2" charset="2"/>
              <a:buChar char="Ø"/>
            </a:pPr>
            <a:endParaRPr lang="en-US" sz="1600" dirty="0" smtClean="0"/>
          </a:p>
          <a:p>
            <a:pPr marL="627063" lvl="1" indent="-169863">
              <a:buClr>
                <a:schemeClr val="accent1"/>
              </a:buClr>
              <a:buSzPct val="70000"/>
              <a:buFont typeface="Wingdings" pitchFamily="2" charset="2"/>
              <a:buChar char="Ø"/>
            </a:pPr>
            <a:r>
              <a:rPr lang="en-US" sz="1600" dirty="0" smtClean="0"/>
              <a:t>In Thessalonica (I Thess. 2:2)</a:t>
            </a:r>
            <a:endParaRPr lang="en-US" sz="3600" dirty="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Memory Verse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 a verse from your Cross-Reference or Biographical Sections</a:t>
            </a:r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Memory Verse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3"/>
          </p:nvPr>
        </p:nvSpPr>
        <p:spPr/>
        <p:txBody>
          <a:bodyPr anchor="ctr"/>
          <a:lstStyle/>
          <a:p>
            <a:pPr marL="0" indent="0" algn="ctr">
              <a:buNone/>
            </a:pPr>
            <a:r>
              <a:rPr lang="en-US" dirty="0" smtClean="0"/>
              <a:t>So we say with confidence, “The Lord is my helper; I will not be afraid.  What can man do to me</a:t>
            </a:r>
          </a:p>
          <a:p>
            <a:pPr>
              <a:buNone/>
            </a:pPr>
            <a:endParaRPr lang="en-US" dirty="0" smtClean="0"/>
          </a:p>
          <a:p>
            <a:pPr marL="0" indent="0" algn="r">
              <a:buNone/>
            </a:pPr>
            <a:r>
              <a:rPr lang="en-US" dirty="0" smtClean="0"/>
              <a:t>Hebrews 13:6</a:t>
            </a:r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this method?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en-US" sz="4400" b="1" dirty="0" smtClean="0"/>
              <a:t>Discover what the Bible says about a particular characteristic</a:t>
            </a:r>
            <a:endParaRPr lang="en-US" sz="4400" b="1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Situation or Relationship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convicting part of the study that leads to application</a:t>
            </a:r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Situation or Relationship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3"/>
          </p:nvPr>
        </p:nvSpPr>
        <p:spPr/>
        <p:txBody>
          <a:bodyPr anchor="ctr"/>
          <a:lstStyle/>
          <a:p>
            <a:pPr marL="0" indent="0" algn="ctr">
              <a:buNone/>
            </a:pPr>
            <a:r>
              <a:rPr lang="en-US" dirty="0" smtClean="0"/>
              <a:t>I have been afraid to witness to my buddy Ted, who works with me at the office.</a:t>
            </a:r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My Project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Application Statement</a:t>
            </a:r>
          </a:p>
          <a:p>
            <a:pPr lvl="1"/>
            <a:r>
              <a:rPr lang="en-US" dirty="0" smtClean="0"/>
              <a:t>Personal</a:t>
            </a:r>
          </a:p>
          <a:p>
            <a:pPr lvl="1"/>
            <a:r>
              <a:rPr lang="en-US" dirty="0" smtClean="0"/>
              <a:t>Practical</a:t>
            </a:r>
          </a:p>
          <a:p>
            <a:pPr lvl="1"/>
            <a:r>
              <a:rPr lang="en-US" dirty="0" smtClean="0"/>
              <a:t>Possible</a:t>
            </a:r>
          </a:p>
          <a:p>
            <a:pPr lvl="1"/>
            <a:r>
              <a:rPr lang="en-US" dirty="0" smtClean="0"/>
              <a:t>Provable </a:t>
            </a:r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My Project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n-US" dirty="0" smtClean="0"/>
              <a:t>First, I will ask my accountability partner, Steve, to pray with me about overcoming my timidity in witnessing to Ted.  Then, each day this week I will pause before going into the office and ask the Holy Spirit to fill my life with boldness to witness to Ted (Acts 4:31)</a:t>
            </a:r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Personal Illustration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Follow-up</a:t>
            </a:r>
          </a:p>
          <a:p>
            <a:r>
              <a:rPr lang="en-US" dirty="0" smtClean="0"/>
              <a:t>Proving the Provable</a:t>
            </a:r>
          </a:p>
          <a:p>
            <a:r>
              <a:rPr lang="en-US" dirty="0" smtClean="0"/>
              <a:t>Jot down an example of where you succeeded and where you might have failed.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Personal Illustration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40000" lnSpcReduction="20000"/>
          </a:bodyPr>
          <a:lstStyle/>
          <a:p>
            <a:r>
              <a:rPr lang="en-US" dirty="0" smtClean="0"/>
              <a:t>Monday – Prayed for boldness, no opportunity arose</a:t>
            </a:r>
          </a:p>
          <a:p>
            <a:endParaRPr lang="en-US" dirty="0" smtClean="0"/>
          </a:p>
          <a:p>
            <a:r>
              <a:rPr lang="en-US" dirty="0" smtClean="0"/>
              <a:t>Tuesday – Prayed for boldness, no opportunity arose.  Called Steve this evening and asked him to pray specifically for a chance to share my faith tomorrow</a:t>
            </a:r>
          </a:p>
          <a:p>
            <a:endParaRPr lang="en-US" dirty="0" smtClean="0"/>
          </a:p>
          <a:p>
            <a:r>
              <a:rPr lang="en-US" dirty="0" smtClean="0"/>
              <a:t>Wed – Prayed for boldness and a specific opportunity.  Placed my Bible on my desk, hoping Ted would recognize it.</a:t>
            </a:r>
          </a:p>
          <a:p>
            <a:pPr>
              <a:buNone/>
            </a:pPr>
            <a:endParaRPr lang="en-US" dirty="0" smtClean="0"/>
          </a:p>
          <a:p>
            <a:pPr marL="461963" indent="0">
              <a:buNone/>
            </a:pPr>
            <a:r>
              <a:rPr lang="en-US" dirty="0" smtClean="0"/>
              <a:t>During a coffee break, Ted came to talk to me and he noticed my Bible.  He said, “Is that a Bible?”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I answered, “It sure is.  Have you ever read it?”</a:t>
            </a:r>
            <a:br>
              <a:rPr lang="en-US" dirty="0" smtClean="0"/>
            </a:br>
            <a:endParaRPr lang="en-US" dirty="0" smtClean="0"/>
          </a:p>
          <a:p>
            <a:pPr marL="461963" indent="0">
              <a:buNone/>
            </a:pPr>
            <a:r>
              <a:rPr lang="en-US" dirty="0" smtClean="0"/>
              <a:t>“Not lately,” he responded.</a:t>
            </a:r>
          </a:p>
          <a:p>
            <a:pPr marL="461963" indent="0">
              <a:buNone/>
            </a:pPr>
            <a:endParaRPr lang="en-US" dirty="0" smtClean="0"/>
          </a:p>
          <a:p>
            <a:pPr marL="461963" indent="0">
              <a:buNone/>
            </a:pPr>
            <a:r>
              <a:rPr lang="en-US" dirty="0" smtClean="0"/>
              <a:t>I said, “Well I’ve been reading it a lot lately and it has really helped me handle some tough situations here at work.”  I then shared a brief testimony of how following the advice of several proverbs had defused some situations .  I made sure that I gave credit and glory to God for His wisdom.</a:t>
            </a:r>
          </a:p>
          <a:p>
            <a:pPr marL="461963" indent="0">
              <a:buNone/>
            </a:pPr>
            <a:endParaRPr lang="en-US" dirty="0" smtClean="0"/>
          </a:p>
          <a:p>
            <a:pPr marL="461963" indent="0">
              <a:buNone/>
            </a:pPr>
            <a:r>
              <a:rPr lang="en-US" dirty="0" smtClean="0"/>
              <a:t>Ted seemed mildly interested – at least he wasn’t turned off.  It’s a start and I thank God for giving me the boldness to go this far.</a:t>
            </a:r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smtClean="0"/>
              <a:t>The </a:t>
            </a:r>
            <a:r>
              <a:rPr lang="en-US" dirty="0" smtClean="0"/>
              <a:t>Character Quality</a:t>
            </a:r>
            <a:r>
              <a:rPr smtClean="0"/>
              <a:t> Method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 smtClean="0"/>
              <a:t>Unlocking God’s Word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How to Study the Bible</a:t>
            </a:r>
            <a:endParaRPr lang="en-US" dirty="0"/>
          </a:p>
        </p:txBody>
      </p:sp>
    </p:spTree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use this method?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To learn to develop desired traits</a:t>
            </a:r>
          </a:p>
          <a:p>
            <a:r>
              <a:rPr lang="en-US" sz="2800" dirty="0" smtClean="0"/>
              <a:t>To learn to avoid negative traits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Tools you will need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Study Bible</a:t>
            </a:r>
          </a:p>
          <a:p>
            <a:r>
              <a:rPr lang="en-US" dirty="0" smtClean="0"/>
              <a:t>Exhaustive concordance</a:t>
            </a:r>
          </a:p>
          <a:p>
            <a:r>
              <a:rPr lang="en-US" dirty="0" smtClean="0"/>
              <a:t>Topical Bible</a:t>
            </a:r>
          </a:p>
          <a:p>
            <a:r>
              <a:rPr lang="en-US" dirty="0" smtClean="0"/>
              <a:t>Bible Dictionary or Encyclopedia</a:t>
            </a:r>
          </a:p>
          <a:p>
            <a:r>
              <a:rPr lang="en-US" dirty="0" smtClean="0"/>
              <a:t>An English Dictionary</a:t>
            </a:r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One at a time</a:t>
            </a:r>
          </a:p>
          <a:p>
            <a:r>
              <a:rPr lang="en-US" dirty="0" smtClean="0"/>
              <a:t>Don’t rush it</a:t>
            </a:r>
          </a:p>
          <a:p>
            <a:r>
              <a:rPr lang="en-US" dirty="0" smtClean="0"/>
              <a:t>Stay the course</a:t>
            </a:r>
          </a:p>
          <a:p>
            <a:r>
              <a:rPr lang="en-US" dirty="0" smtClean="0"/>
              <a:t>Be cautious of misused qualities</a:t>
            </a:r>
          </a:p>
          <a:p>
            <a:r>
              <a:rPr lang="en-US" dirty="0" smtClean="0"/>
              <a:t>Trust the Holy Spirit to change you</a:t>
            </a:r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Boldness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In-Class Example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3"/>
          </p:nvPr>
        </p:nvSpPr>
        <p:spPr/>
        <p:txBody>
          <a:bodyPr anchor="ctr">
            <a:normAutofit/>
          </a:bodyPr>
          <a:lstStyle/>
          <a:p>
            <a:pPr algn="ctr">
              <a:buNone/>
            </a:pPr>
            <a:r>
              <a:rPr lang="en-US" sz="4400" b="1" dirty="0" smtClean="0"/>
              <a:t>PRAYER</a:t>
            </a:r>
            <a:endParaRPr lang="en-US" sz="4400" b="1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Name the Quality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Select the quality and write it down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Jot down definition from English Dictionary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List any synonyms or related words</a:t>
            </a:r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Name the Quality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3"/>
          </p:nvPr>
        </p:nvSpPr>
        <p:spPr/>
        <p:txBody>
          <a:bodyPr numCol="1">
            <a:normAutofit fontScale="85000" lnSpcReduction="20000"/>
          </a:bodyPr>
          <a:lstStyle/>
          <a:p>
            <a:pPr marL="0" indent="0">
              <a:buNone/>
            </a:pPr>
            <a:r>
              <a:rPr lang="en-US" b="1" dirty="0" smtClean="0"/>
              <a:t>Defined</a:t>
            </a:r>
            <a:endParaRPr lang="en-US" dirty="0" smtClean="0"/>
          </a:p>
          <a:p>
            <a:pPr marL="0" indent="0" algn="ctr">
              <a:buNone/>
            </a:pPr>
            <a:r>
              <a:rPr lang="en-US" dirty="0" smtClean="0"/>
              <a:t>An exhibition of courage and fearlessness; bravery; willingness to move ahead confidently in the face of danger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b="1" dirty="0" smtClean="0"/>
              <a:t>Synonyms</a:t>
            </a:r>
            <a:endParaRPr lang="en-US" dirty="0" smtClean="0"/>
          </a:p>
          <a:p>
            <a:pPr marL="687388" indent="-290513"/>
            <a:r>
              <a:rPr lang="en-US" dirty="0" smtClean="0"/>
              <a:t>Confidence</a:t>
            </a:r>
          </a:p>
          <a:p>
            <a:pPr marL="687388" indent="-290513"/>
            <a:r>
              <a:rPr lang="en-US" dirty="0" smtClean="0"/>
              <a:t>Defiant</a:t>
            </a:r>
          </a:p>
          <a:p>
            <a:pPr marL="687388" indent="-290513"/>
            <a:r>
              <a:rPr lang="en-US" dirty="0" smtClean="0"/>
              <a:t>Determination</a:t>
            </a:r>
          </a:p>
          <a:p>
            <a:pPr marL="687388" indent="-290513"/>
            <a:r>
              <a:rPr lang="en-US" dirty="0" smtClean="0"/>
              <a:t>Disrespecting</a:t>
            </a:r>
          </a:p>
          <a:p>
            <a:pPr marL="687388" indent="-290513"/>
            <a:r>
              <a:rPr lang="en-US" dirty="0" smtClean="0"/>
              <a:t>Enterprising</a:t>
            </a:r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10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10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10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10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Name the Opposite Quality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Write down the antonym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Jot down definition from dictionary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List any synonyms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May be more than one opposite</a:t>
            </a:r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oundry">
  <a:themeElements>
    <a:clrScheme name="Foundry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Foundry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oundry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336</TotalTime>
  <Words>822</Words>
  <Application>Microsoft Office PowerPoint</Application>
  <PresentationFormat>On-screen Show (4:3)</PresentationFormat>
  <Paragraphs>156</Paragraphs>
  <Slides>26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Foundry</vt:lpstr>
      <vt:lpstr>The Character Quality Method</vt:lpstr>
      <vt:lpstr>What is this method?</vt:lpstr>
      <vt:lpstr>Why use this method?</vt:lpstr>
      <vt:lpstr>Tools you will need</vt:lpstr>
      <vt:lpstr>Tips</vt:lpstr>
      <vt:lpstr>Boldness</vt:lpstr>
      <vt:lpstr>Name the Quality</vt:lpstr>
      <vt:lpstr>Slide 8</vt:lpstr>
      <vt:lpstr>Name the Opposite Quality</vt:lpstr>
      <vt:lpstr>Slide 10</vt:lpstr>
      <vt:lpstr>Do a simple Word Study</vt:lpstr>
      <vt:lpstr>Slide 12</vt:lpstr>
      <vt:lpstr>Slide 13</vt:lpstr>
      <vt:lpstr>Find some Cross-References</vt:lpstr>
      <vt:lpstr>Slide 15</vt:lpstr>
      <vt:lpstr>Brief Biographical Study</vt:lpstr>
      <vt:lpstr>Slide 17</vt:lpstr>
      <vt:lpstr>Memory Verse</vt:lpstr>
      <vt:lpstr>Slide 19</vt:lpstr>
      <vt:lpstr>Situation or Relationship</vt:lpstr>
      <vt:lpstr>Slide 21</vt:lpstr>
      <vt:lpstr>My Project</vt:lpstr>
      <vt:lpstr>Slide 23</vt:lpstr>
      <vt:lpstr>Personal Illustration</vt:lpstr>
      <vt:lpstr>Slide 25</vt:lpstr>
      <vt:lpstr>The Character Quality Method</vt:lpstr>
    </vt:vector>
  </TitlesOfParts>
  <Company>ARELLO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Biographical Method</dc:title>
  <dc:creator>Randall Bowman </dc:creator>
  <cp:lastModifiedBy>Randall Bowman </cp:lastModifiedBy>
  <cp:revision>38</cp:revision>
  <dcterms:created xsi:type="dcterms:W3CDTF">2008-03-27T13:55:33Z</dcterms:created>
  <dcterms:modified xsi:type="dcterms:W3CDTF">2008-04-13T13:20:15Z</dcterms:modified>
</cp:coreProperties>
</file>