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7" r:id="rId6"/>
    <p:sldId id="270" r:id="rId7"/>
    <p:sldId id="272" r:id="rId8"/>
    <p:sldId id="271"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86" d="100"/>
          <a:sy n="86" d="100"/>
        </p:scale>
        <p:origin x="-72" y="-2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8AC989D-B93B-4E08-955F-2830D49B150D}" type="datetimeFigureOut">
              <a:rPr lang="en-US" smtClean="0"/>
              <a:t>4/9/2008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86BB19-A49E-439E-B9D0-55B86DE003CB}"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AC989D-B93B-4E08-955F-2830D49B150D}" type="datetimeFigureOut">
              <a:rPr lang="en-US" smtClean="0"/>
              <a:t>4/9/2008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6BB19-A49E-439E-B9D0-55B86DE003C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086BB19-A49E-439E-B9D0-55B86DE003CB}"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AC989D-B93B-4E08-955F-2830D49B150D}" type="datetimeFigureOut">
              <a:rPr lang="en-US" smtClean="0"/>
              <a:t>4/9/2008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8AC989D-B93B-4E08-955F-2830D49B150D}" type="datetimeFigureOut">
              <a:rPr lang="en-US" smtClean="0"/>
              <a:t>4/9/2008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086BB19-A49E-439E-B9D0-55B86DE003CB}"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8AC989D-B93B-4E08-955F-2830D49B150D}" type="datetimeFigureOut">
              <a:rPr lang="en-US" smtClean="0"/>
              <a:t>4/9/2008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086BB19-A49E-439E-B9D0-55B86DE003CB}"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8AC989D-B93B-4E08-955F-2830D49B150D}" type="datetimeFigureOut">
              <a:rPr lang="en-US" smtClean="0"/>
              <a:t>4/9/2008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6BB19-A49E-439E-B9D0-55B86DE003CB}"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8AC989D-B93B-4E08-955F-2830D49B150D}" type="datetimeFigureOut">
              <a:rPr lang="en-US" smtClean="0"/>
              <a:t>4/9/2008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086BB19-A49E-439E-B9D0-55B86DE003CB}"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AC989D-B93B-4E08-955F-2830D49B150D}" type="datetimeFigureOut">
              <a:rPr lang="en-US" smtClean="0"/>
              <a:t>4/9/2008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086BB19-A49E-439E-B9D0-55B86DE003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8AC989D-B93B-4E08-955F-2830D49B150D}" type="datetimeFigureOut">
              <a:rPr lang="en-US" smtClean="0"/>
              <a:t>4/9/2008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086BB19-A49E-439E-B9D0-55B86DE003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086BB19-A49E-439E-B9D0-55B86DE003CB}"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8AC989D-B93B-4E08-955F-2830D49B150D}" type="datetimeFigureOut">
              <a:rPr lang="en-US" smtClean="0"/>
              <a:t>4/9/2008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086BB19-A49E-439E-B9D0-55B86DE003CB}"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8AC989D-B93B-4E08-955F-2830D49B150D}" type="datetimeFigureOut">
              <a:rPr lang="en-US" smtClean="0"/>
              <a:t>4/9/2008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8AC989D-B93B-4E08-955F-2830D49B150D}" type="datetimeFigureOut">
              <a:rPr lang="en-US" smtClean="0"/>
              <a:t>4/9/2008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086BB19-A49E-439E-B9D0-55B86DE003CB}"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Unlocking God’s Word</a:t>
            </a:r>
            <a:r>
              <a:rPr lang="en-US" dirty="0" smtClean="0"/>
              <a:t/>
            </a:r>
            <a:br>
              <a:rPr lang="en-US" dirty="0" smtClean="0"/>
            </a:br>
            <a:r>
              <a:rPr lang="en-US" dirty="0" smtClean="0"/>
              <a:t>How to Study the Bible</a:t>
            </a:r>
          </a:p>
          <a:p>
            <a:endParaRPr lang="en-US" dirty="0"/>
          </a:p>
        </p:txBody>
      </p:sp>
      <p:sp>
        <p:nvSpPr>
          <p:cNvPr id="2" name="Title 1"/>
          <p:cNvSpPr>
            <a:spLocks noGrp="1"/>
          </p:cNvSpPr>
          <p:nvPr>
            <p:ph type="ctrTitle"/>
          </p:nvPr>
        </p:nvSpPr>
        <p:spPr/>
        <p:txBody>
          <a:bodyPr/>
          <a:lstStyle/>
          <a:p>
            <a:r>
              <a:rPr lang="en-US" dirty="0" smtClean="0"/>
              <a:t>The Verse-by-Verse Method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 method?</a:t>
            </a:r>
            <a:endParaRPr lang="en-US" dirty="0"/>
          </a:p>
        </p:txBody>
      </p:sp>
      <p:sp>
        <p:nvSpPr>
          <p:cNvPr id="3" name="Content Placeholder 2"/>
          <p:cNvSpPr>
            <a:spLocks noGrp="1"/>
          </p:cNvSpPr>
          <p:nvPr>
            <p:ph sz="quarter" idx="1"/>
          </p:nvPr>
        </p:nvSpPr>
        <p:spPr/>
        <p:txBody>
          <a:bodyPr anchor="ctr">
            <a:normAutofit fontScale="77500" lnSpcReduction="20000"/>
          </a:bodyPr>
          <a:lstStyle/>
          <a:p>
            <a:pPr marL="0" indent="0" algn="ctr">
              <a:buNone/>
            </a:pPr>
            <a:r>
              <a:rPr lang="en-US" sz="5100" b="1" dirty="0" smtClean="0"/>
              <a:t>Selecting </a:t>
            </a:r>
            <a:r>
              <a:rPr lang="en-US" sz="5100" b="1" dirty="0"/>
              <a:t>a very short passage of scripture and examining it in detail from 5 different </a:t>
            </a:r>
            <a:r>
              <a:rPr lang="en-US" sz="5100" b="1" dirty="0" smtClean="0"/>
              <a:t>perspectives.</a:t>
            </a:r>
          </a:p>
          <a:p>
            <a:pPr marL="0" indent="0" algn="ctr">
              <a:buNone/>
            </a:pPr>
            <a:endParaRPr lang="en-US" sz="4400" b="1" dirty="0" smtClean="0"/>
          </a:p>
          <a:p>
            <a:pPr lvl="1"/>
            <a:r>
              <a:rPr lang="en-US" sz="3300" dirty="0" smtClean="0"/>
              <a:t>Paraphrase</a:t>
            </a:r>
          </a:p>
          <a:p>
            <a:pPr lvl="1"/>
            <a:r>
              <a:rPr lang="en-US" sz="3300" dirty="0" smtClean="0"/>
              <a:t>Questions, Answers, and Observations</a:t>
            </a:r>
            <a:endParaRPr lang="en-US" sz="3300" dirty="0"/>
          </a:p>
          <a:p>
            <a:pPr lvl="1"/>
            <a:r>
              <a:rPr lang="en-US" sz="3300" dirty="0" smtClean="0"/>
              <a:t>Cross-References</a:t>
            </a:r>
            <a:endParaRPr lang="en-US" sz="3300" dirty="0"/>
          </a:p>
          <a:p>
            <a:pPr lvl="1"/>
            <a:r>
              <a:rPr lang="en-US" sz="3300" dirty="0" smtClean="0"/>
              <a:t>Insights</a:t>
            </a:r>
            <a:endParaRPr lang="en-US" sz="3300" dirty="0"/>
          </a:p>
          <a:p>
            <a:pPr lvl="1"/>
            <a:r>
              <a:rPr lang="en-US" sz="3300" dirty="0" smtClean="0"/>
              <a:t>Personal Application</a:t>
            </a:r>
            <a:endParaRPr lang="en-US" sz="33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this method?</a:t>
            </a:r>
            <a:endParaRPr lang="en-US" dirty="0"/>
          </a:p>
        </p:txBody>
      </p:sp>
      <p:sp>
        <p:nvSpPr>
          <p:cNvPr id="3" name="Content Placeholder 2"/>
          <p:cNvSpPr>
            <a:spLocks noGrp="1"/>
          </p:cNvSpPr>
          <p:nvPr>
            <p:ph sz="quarter" idx="1"/>
          </p:nvPr>
        </p:nvSpPr>
        <p:spPr/>
        <p:txBody>
          <a:bodyPr>
            <a:normAutofit/>
          </a:bodyPr>
          <a:lstStyle/>
          <a:p>
            <a:pPr lvl="0"/>
            <a:r>
              <a:rPr lang="en-US" sz="2800" dirty="0" smtClean="0"/>
              <a:t>Useful </a:t>
            </a:r>
            <a:r>
              <a:rPr lang="en-US" sz="2800" dirty="0"/>
              <a:t>when you don’t have time to look a chapter as a </a:t>
            </a:r>
            <a:r>
              <a:rPr lang="en-US" sz="2800" dirty="0" smtClean="0"/>
              <a:t>whole</a:t>
            </a:r>
            <a:endParaRPr lang="en-US" sz="2800" dirty="0"/>
          </a:p>
          <a:p>
            <a:pPr lvl="0"/>
            <a:r>
              <a:rPr lang="en-US" sz="2800" dirty="0" smtClean="0"/>
              <a:t>Allows you to work your way through </a:t>
            </a:r>
            <a:r>
              <a:rPr lang="en-US" sz="2800" dirty="0"/>
              <a:t>a chapter or book over many sittings, moving at your own pace</a:t>
            </a:r>
          </a:p>
          <a:p>
            <a:pPr lvl="0"/>
            <a:r>
              <a:rPr lang="en-US" sz="2800" dirty="0"/>
              <a:t>You can use this method in combination with other </a:t>
            </a:r>
            <a:r>
              <a:rPr lang="en-US" sz="2800" dirty="0" smtClean="0"/>
              <a:t>methods</a:t>
            </a:r>
          </a:p>
          <a:p>
            <a:pPr lvl="0"/>
            <a:r>
              <a:rPr lang="en-US" sz="2800" dirty="0" smtClean="0"/>
              <a:t>This </a:t>
            </a:r>
            <a:r>
              <a:rPr lang="en-US" sz="2800" dirty="0"/>
              <a:t>can be done without reference tools (but, of course, you could use them too)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r>
              <a:rPr lang="en-US" dirty="0" smtClean="0"/>
              <a:t>I Timothy 1:1-3</a:t>
            </a:r>
            <a:endParaRPr lang="en-US" dirty="0"/>
          </a:p>
        </p:txBody>
      </p:sp>
      <p:sp>
        <p:nvSpPr>
          <p:cNvPr id="4" name="Title 3"/>
          <p:cNvSpPr>
            <a:spLocks noGrp="1"/>
          </p:cNvSpPr>
          <p:nvPr>
            <p:ph type="title"/>
          </p:nvPr>
        </p:nvSpPr>
        <p:spPr/>
        <p:txBody>
          <a:bodyPr/>
          <a:lstStyle/>
          <a:p>
            <a:r>
              <a:rPr lang="en-US" dirty="0" smtClean="0"/>
              <a:t>Prayer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The Form</a:t>
            </a:r>
            <a:endParaRPr lang="en-US" dirty="0"/>
          </a:p>
        </p:txBody>
      </p:sp>
      <p:graphicFrame>
        <p:nvGraphicFramePr>
          <p:cNvPr id="15" name="Content Placeholder 14"/>
          <p:cNvGraphicFramePr>
            <a:graphicFrameLocks noGrp="1"/>
          </p:cNvGraphicFramePr>
          <p:nvPr>
            <p:ph sz="quarter" idx="1"/>
          </p:nvPr>
        </p:nvGraphicFramePr>
        <p:xfrm>
          <a:off x="301625" y="1527175"/>
          <a:ext cx="8504238" cy="4846320"/>
        </p:xfrm>
        <a:graphic>
          <a:graphicData uri="http://schemas.openxmlformats.org/drawingml/2006/table">
            <a:tbl>
              <a:tblPr firstRow="1" bandRow="1">
                <a:tableStyleId>{5C22544A-7EE6-4342-B048-85BDC9FD1C3A}</a:tableStyleId>
              </a:tblPr>
              <a:tblGrid>
                <a:gridCol w="1417373"/>
                <a:gridCol w="1417373"/>
                <a:gridCol w="1417373"/>
                <a:gridCol w="1417373"/>
                <a:gridCol w="1417373"/>
                <a:gridCol w="1417373"/>
              </a:tblGrid>
              <a:tr h="623558">
                <a:tc>
                  <a:txBody>
                    <a:bodyPr/>
                    <a:lstStyle/>
                    <a:p>
                      <a:r>
                        <a:rPr lang="en-US" dirty="0" smtClean="0"/>
                        <a:t>Verse</a:t>
                      </a:r>
                      <a:endParaRPr lang="en-US" dirty="0"/>
                    </a:p>
                  </a:txBody>
                  <a:tcPr/>
                </a:tc>
                <a:tc>
                  <a:txBody>
                    <a:bodyPr/>
                    <a:lstStyle/>
                    <a:p>
                      <a:r>
                        <a:rPr lang="en-US" dirty="0" smtClean="0"/>
                        <a:t>Para-phrase</a:t>
                      </a:r>
                      <a:endParaRPr lang="en-US" dirty="0"/>
                    </a:p>
                  </a:txBody>
                  <a:tcPr/>
                </a:tc>
                <a:tc>
                  <a:txBody>
                    <a:bodyPr/>
                    <a:lstStyle/>
                    <a:p>
                      <a:r>
                        <a:rPr lang="en-US" dirty="0" smtClean="0"/>
                        <a:t>Q &amp; A &amp;</a:t>
                      </a:r>
                      <a:r>
                        <a:rPr lang="en-US" baseline="0" dirty="0" smtClean="0"/>
                        <a:t> O</a:t>
                      </a:r>
                      <a:endParaRPr lang="en-US" dirty="0"/>
                    </a:p>
                  </a:txBody>
                  <a:tcPr/>
                </a:tc>
                <a:tc>
                  <a:txBody>
                    <a:bodyPr/>
                    <a:lstStyle/>
                    <a:p>
                      <a:r>
                        <a:rPr lang="en-US" dirty="0" smtClean="0"/>
                        <a:t>Cross</a:t>
                      </a:r>
                    </a:p>
                    <a:p>
                      <a:r>
                        <a:rPr lang="en-US" dirty="0" smtClean="0"/>
                        <a:t>Ref</a:t>
                      </a:r>
                      <a:endParaRPr lang="en-US" dirty="0"/>
                    </a:p>
                  </a:txBody>
                  <a:tcPr/>
                </a:tc>
                <a:tc>
                  <a:txBody>
                    <a:bodyPr/>
                    <a:lstStyle/>
                    <a:p>
                      <a:r>
                        <a:rPr lang="en-US" dirty="0" smtClean="0"/>
                        <a:t>Insights</a:t>
                      </a:r>
                      <a:endParaRPr lang="en-US" dirty="0"/>
                    </a:p>
                  </a:txBody>
                  <a:tcPr/>
                </a:tc>
                <a:tc>
                  <a:txBody>
                    <a:bodyPr/>
                    <a:lstStyle/>
                    <a:p>
                      <a:r>
                        <a:rPr lang="en-US" dirty="0" smtClean="0"/>
                        <a:t>Personal</a:t>
                      </a:r>
                    </a:p>
                    <a:p>
                      <a:r>
                        <a:rPr lang="en-US" dirty="0" smtClean="0"/>
                        <a:t>Apply</a:t>
                      </a:r>
                      <a:endParaRPr lang="en-US" dirty="0"/>
                    </a:p>
                  </a:txBody>
                  <a:tcPr/>
                </a:tc>
              </a:tr>
              <a:tr h="4097667">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4" name="TextBox 3"/>
          <p:cNvSpPr txBox="1"/>
          <p:nvPr/>
        </p:nvSpPr>
        <p:spPr>
          <a:xfrm>
            <a:off x="304800" y="2362200"/>
            <a:ext cx="1447800" cy="1815882"/>
          </a:xfrm>
          <a:prstGeom prst="rect">
            <a:avLst/>
          </a:prstGeom>
          <a:noFill/>
        </p:spPr>
        <p:txBody>
          <a:bodyPr wrap="square" rtlCol="0">
            <a:spAutoFit/>
          </a:bodyPr>
          <a:lstStyle/>
          <a:p>
            <a:r>
              <a:rPr lang="en-US" sz="1400" dirty="0" smtClean="0"/>
              <a:t>1:1</a:t>
            </a:r>
          </a:p>
          <a:p>
            <a:r>
              <a:rPr lang="en-US" sz="1400" dirty="0" smtClean="0"/>
              <a:t>Paul, an apostle of Christ Jesus by the command of God our Savior, and of Christ Jesus our hope</a:t>
            </a:r>
          </a:p>
        </p:txBody>
      </p:sp>
      <p:sp>
        <p:nvSpPr>
          <p:cNvPr id="5" name="TextBox 4"/>
          <p:cNvSpPr txBox="1"/>
          <p:nvPr/>
        </p:nvSpPr>
        <p:spPr>
          <a:xfrm>
            <a:off x="1752600" y="2362200"/>
            <a:ext cx="1371600" cy="2246769"/>
          </a:xfrm>
          <a:prstGeom prst="rect">
            <a:avLst/>
          </a:prstGeom>
          <a:noFill/>
        </p:spPr>
        <p:txBody>
          <a:bodyPr wrap="square" rtlCol="0">
            <a:spAutoFit/>
          </a:bodyPr>
          <a:lstStyle/>
          <a:p>
            <a:r>
              <a:rPr lang="en-US" sz="1400" dirty="0" smtClean="0"/>
              <a:t>From Paul,</a:t>
            </a:r>
            <a:r>
              <a:rPr lang="en-US" sz="1400" baseline="0" dirty="0" smtClean="0"/>
              <a:t> one sent forth as Christ’s ambassador, as instructed by God, the One who saves us, and Christ Jesus our hope.</a:t>
            </a:r>
            <a:endParaRPr lang="en-US" sz="1400" dirty="0"/>
          </a:p>
        </p:txBody>
      </p:sp>
      <p:sp>
        <p:nvSpPr>
          <p:cNvPr id="6" name="TextBox 5"/>
          <p:cNvSpPr txBox="1"/>
          <p:nvPr/>
        </p:nvSpPr>
        <p:spPr>
          <a:xfrm>
            <a:off x="3124200" y="2362200"/>
            <a:ext cx="1447800" cy="3539430"/>
          </a:xfrm>
          <a:prstGeom prst="rect">
            <a:avLst/>
          </a:prstGeom>
          <a:noFill/>
        </p:spPr>
        <p:txBody>
          <a:bodyPr wrap="square" rtlCol="0">
            <a:spAutoFit/>
          </a:bodyPr>
          <a:lstStyle/>
          <a:p>
            <a:r>
              <a:rPr lang="en-US" sz="1400" b="1" dirty="0" smtClean="0"/>
              <a:t>Q</a:t>
            </a:r>
            <a:endParaRPr lang="en-US" sz="1400" b="0" dirty="0" smtClean="0"/>
          </a:p>
          <a:p>
            <a:r>
              <a:rPr lang="en-US" sz="1400" b="0" dirty="0" smtClean="0"/>
              <a:t>What</a:t>
            </a:r>
            <a:r>
              <a:rPr lang="en-US" sz="1400" b="0" baseline="0" dirty="0" smtClean="0"/>
              <a:t> does the word “apostle” mean?</a:t>
            </a:r>
            <a:br>
              <a:rPr lang="en-US" sz="1400" b="0" baseline="0" dirty="0" smtClean="0"/>
            </a:br>
            <a:endParaRPr lang="en-US" sz="1400" b="0" baseline="0" dirty="0" smtClean="0"/>
          </a:p>
          <a:p>
            <a:r>
              <a:rPr lang="en-US" sz="1400" b="1" baseline="0" dirty="0" smtClean="0"/>
              <a:t>A</a:t>
            </a:r>
          </a:p>
          <a:p>
            <a:r>
              <a:rPr lang="en-US" sz="1400" b="0" baseline="0" dirty="0" smtClean="0"/>
              <a:t>The Greek word </a:t>
            </a:r>
            <a:r>
              <a:rPr lang="en-US" sz="1400" b="0" i="1" baseline="0" dirty="0" err="1" smtClean="0"/>
              <a:t>apostolos</a:t>
            </a:r>
            <a:r>
              <a:rPr lang="en-US" sz="1400" b="0" i="0" baseline="0" dirty="0" smtClean="0"/>
              <a:t> means “send forth”.</a:t>
            </a:r>
          </a:p>
          <a:p>
            <a:endParaRPr lang="en-US" sz="1400" b="0" i="0" baseline="0" dirty="0" smtClean="0"/>
          </a:p>
          <a:p>
            <a:r>
              <a:rPr lang="en-US" sz="1400" b="1" i="0" baseline="0" dirty="0" smtClean="0"/>
              <a:t>O</a:t>
            </a:r>
            <a:endParaRPr lang="en-US" sz="1400" b="0" i="0" baseline="0" dirty="0" smtClean="0"/>
          </a:p>
          <a:p>
            <a:r>
              <a:rPr lang="en-US" sz="1400" b="0" i="0" baseline="0" dirty="0" smtClean="0"/>
              <a:t>The Father is call Savior rather than Christ.</a:t>
            </a:r>
            <a:endParaRPr lang="en-US" sz="1400" b="1" dirty="0"/>
          </a:p>
        </p:txBody>
      </p:sp>
      <p:sp>
        <p:nvSpPr>
          <p:cNvPr id="7" name="TextBox 6"/>
          <p:cNvSpPr txBox="1"/>
          <p:nvPr/>
        </p:nvSpPr>
        <p:spPr>
          <a:xfrm>
            <a:off x="4572000" y="2362200"/>
            <a:ext cx="1371600" cy="2246769"/>
          </a:xfrm>
          <a:prstGeom prst="rect">
            <a:avLst/>
          </a:prstGeom>
          <a:noFill/>
        </p:spPr>
        <p:txBody>
          <a:bodyPr wrap="square" rtlCol="0">
            <a:spAutoFit/>
          </a:bodyPr>
          <a:lstStyle/>
          <a:p>
            <a:r>
              <a:rPr lang="en-US" sz="1400" i="1" dirty="0" smtClean="0"/>
              <a:t>Apostle</a:t>
            </a:r>
            <a:endParaRPr lang="en-US" sz="1400" i="0" dirty="0" smtClean="0"/>
          </a:p>
          <a:p>
            <a:r>
              <a:rPr lang="en-US" sz="1400" i="0" dirty="0" smtClean="0"/>
              <a:t> - 2 Cor. 1:1</a:t>
            </a:r>
          </a:p>
          <a:p>
            <a:endParaRPr lang="en-US" sz="1400" i="1" dirty="0" smtClean="0"/>
          </a:p>
          <a:p>
            <a:r>
              <a:rPr lang="en-US" sz="1400" i="1" dirty="0" smtClean="0"/>
              <a:t>God</a:t>
            </a:r>
            <a:r>
              <a:rPr lang="en-US" sz="1400" i="1" baseline="0" dirty="0" smtClean="0"/>
              <a:t> as Savior</a:t>
            </a:r>
            <a:endParaRPr lang="en-US" sz="1400" i="0" baseline="0" dirty="0" smtClean="0"/>
          </a:p>
          <a:p>
            <a:r>
              <a:rPr lang="en-US" sz="1400" i="0" baseline="0" dirty="0" smtClean="0"/>
              <a:t> - Luke 1:47</a:t>
            </a:r>
          </a:p>
          <a:p>
            <a:r>
              <a:rPr lang="en-US" sz="1400" i="0" baseline="0" dirty="0" smtClean="0"/>
              <a:t> - Psalm 24:5</a:t>
            </a:r>
          </a:p>
          <a:p>
            <a:endParaRPr lang="en-US" sz="1400" i="0" baseline="0" dirty="0" smtClean="0"/>
          </a:p>
          <a:p>
            <a:r>
              <a:rPr lang="en-US" sz="1400" i="1" baseline="0" dirty="0" smtClean="0"/>
              <a:t>Christ our hope</a:t>
            </a:r>
            <a:endParaRPr lang="en-US" sz="1400" i="0" baseline="0" dirty="0" smtClean="0"/>
          </a:p>
          <a:p>
            <a:r>
              <a:rPr lang="en-US" sz="1400" i="0" baseline="0" dirty="0" smtClean="0"/>
              <a:t> - Col. 1:27</a:t>
            </a:r>
            <a:endParaRPr lang="en-US" sz="1400" i="1" dirty="0"/>
          </a:p>
        </p:txBody>
      </p:sp>
      <p:sp>
        <p:nvSpPr>
          <p:cNvPr id="8" name="TextBox 7"/>
          <p:cNvSpPr txBox="1"/>
          <p:nvPr/>
        </p:nvSpPr>
        <p:spPr>
          <a:xfrm>
            <a:off x="5943600" y="2362200"/>
            <a:ext cx="1447800" cy="1815882"/>
          </a:xfrm>
          <a:prstGeom prst="rect">
            <a:avLst/>
          </a:prstGeom>
          <a:noFill/>
        </p:spPr>
        <p:txBody>
          <a:bodyPr wrap="square" rtlCol="0">
            <a:spAutoFit/>
          </a:bodyPr>
          <a:lstStyle/>
          <a:p>
            <a:r>
              <a:rPr lang="en-US" sz="1400" dirty="0" smtClean="0"/>
              <a:t>Paul</a:t>
            </a:r>
            <a:r>
              <a:rPr lang="en-US" sz="1400" baseline="0" dirty="0" smtClean="0"/>
              <a:t> didn’t need to tell Timothy that he was an apostle, so perhaps he intended for others to read this as well.</a:t>
            </a:r>
            <a:endParaRPr lang="en-US" sz="1400" dirty="0"/>
          </a:p>
        </p:txBody>
      </p:sp>
      <p:sp>
        <p:nvSpPr>
          <p:cNvPr id="9" name="TextBox 8"/>
          <p:cNvSpPr txBox="1"/>
          <p:nvPr/>
        </p:nvSpPr>
        <p:spPr>
          <a:xfrm>
            <a:off x="7391400" y="2362200"/>
            <a:ext cx="1371600" cy="2246769"/>
          </a:xfrm>
          <a:prstGeom prst="rect">
            <a:avLst/>
          </a:prstGeom>
          <a:noFill/>
        </p:spPr>
        <p:txBody>
          <a:bodyPr wrap="square" rtlCol="0">
            <a:spAutoFit/>
          </a:bodyPr>
          <a:lstStyle/>
          <a:p>
            <a:r>
              <a:rPr lang="en-US" sz="1400" dirty="0" smtClean="0"/>
              <a:t>I must begin to see myself</a:t>
            </a:r>
            <a:r>
              <a:rPr lang="en-US" sz="1400" baseline="0" dirty="0" smtClean="0"/>
              <a:t> in the role of Christ’s ambassador who has been authorized and sent out with a divine message. </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fltVal val="0"/>
                                          </p:val>
                                        </p:tav>
                                        <p:tav tm="100000">
                                          <p:val>
                                            <p:strVal val="#ppt_w"/>
                                          </p:val>
                                        </p:tav>
                                      </p:tavLst>
                                    </p:anim>
                                    <p:anim calcmode="lin" valueType="num">
                                      <p:cBhvr>
                                        <p:cTn id="29" dur="1000" fill="hold"/>
                                        <p:tgtEl>
                                          <p:spTgt spid="7"/>
                                        </p:tgtEl>
                                        <p:attrNameLst>
                                          <p:attrName>ppt_h</p:attrName>
                                        </p:attrNameLst>
                                      </p:cBhvr>
                                      <p:tavLst>
                                        <p:tav tm="0">
                                          <p:val>
                                            <p:fltVal val="0"/>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Effect transition="in" filter="fade">
                                      <p:cBhvr>
                                        <p:cTn id="37" dur="1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fltVal val="0"/>
                                          </p:val>
                                        </p:tav>
                                        <p:tav tm="100000">
                                          <p:val>
                                            <p:strVal val="#ppt_w"/>
                                          </p:val>
                                        </p:tav>
                                      </p:tavLst>
                                    </p:anim>
                                    <p:anim calcmode="lin" valueType="num">
                                      <p:cBhvr>
                                        <p:cTn id="43" dur="1000" fill="hold"/>
                                        <p:tgtEl>
                                          <p:spTgt spid="9"/>
                                        </p:tgtEl>
                                        <p:attrNameLst>
                                          <p:attrName>ppt_h</p:attrName>
                                        </p:attrNameLst>
                                      </p:cBhvr>
                                      <p:tavLst>
                                        <p:tav tm="0">
                                          <p:val>
                                            <p:fltVal val="0"/>
                                          </p:val>
                                        </p:tav>
                                        <p:tav tm="100000">
                                          <p:val>
                                            <p:strVal val="#ppt_h"/>
                                          </p:val>
                                        </p:tav>
                                      </p:tavLst>
                                    </p:anim>
                                    <p:animEffect transition="in" filter="fade">
                                      <p:cBhvr>
                                        <p:cTn id="4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The Form</a:t>
            </a:r>
            <a:endParaRPr lang="en-US" dirty="0"/>
          </a:p>
        </p:txBody>
      </p:sp>
      <p:graphicFrame>
        <p:nvGraphicFramePr>
          <p:cNvPr id="15" name="Content Placeholder 14"/>
          <p:cNvGraphicFramePr>
            <a:graphicFrameLocks noGrp="1"/>
          </p:cNvGraphicFramePr>
          <p:nvPr>
            <p:ph sz="quarter" idx="1"/>
          </p:nvPr>
        </p:nvGraphicFramePr>
        <p:xfrm>
          <a:off x="301625" y="1527174"/>
          <a:ext cx="8504238" cy="5178425"/>
        </p:xfrm>
        <a:graphic>
          <a:graphicData uri="http://schemas.openxmlformats.org/drawingml/2006/table">
            <a:tbl>
              <a:tblPr firstRow="1" bandRow="1">
                <a:tableStyleId>{5C22544A-7EE6-4342-B048-85BDC9FD1C3A}</a:tableStyleId>
              </a:tblPr>
              <a:tblGrid>
                <a:gridCol w="1417373"/>
                <a:gridCol w="1417373"/>
                <a:gridCol w="1417373"/>
                <a:gridCol w="1417373"/>
                <a:gridCol w="1417373"/>
                <a:gridCol w="1417373"/>
              </a:tblGrid>
              <a:tr h="683943">
                <a:tc>
                  <a:txBody>
                    <a:bodyPr/>
                    <a:lstStyle/>
                    <a:p>
                      <a:r>
                        <a:rPr lang="en-US" dirty="0" smtClean="0"/>
                        <a:t>Verse</a:t>
                      </a:r>
                      <a:endParaRPr lang="en-US" dirty="0"/>
                    </a:p>
                  </a:txBody>
                  <a:tcPr/>
                </a:tc>
                <a:tc>
                  <a:txBody>
                    <a:bodyPr/>
                    <a:lstStyle/>
                    <a:p>
                      <a:r>
                        <a:rPr lang="en-US" dirty="0" smtClean="0"/>
                        <a:t>Para-phrase</a:t>
                      </a:r>
                      <a:endParaRPr lang="en-US" dirty="0"/>
                    </a:p>
                  </a:txBody>
                  <a:tcPr/>
                </a:tc>
                <a:tc>
                  <a:txBody>
                    <a:bodyPr/>
                    <a:lstStyle/>
                    <a:p>
                      <a:r>
                        <a:rPr lang="en-US" dirty="0" smtClean="0"/>
                        <a:t>Q &amp; A &amp;</a:t>
                      </a:r>
                      <a:r>
                        <a:rPr lang="en-US" baseline="0" dirty="0" smtClean="0"/>
                        <a:t> O</a:t>
                      </a:r>
                      <a:endParaRPr lang="en-US" dirty="0"/>
                    </a:p>
                  </a:txBody>
                  <a:tcPr/>
                </a:tc>
                <a:tc>
                  <a:txBody>
                    <a:bodyPr/>
                    <a:lstStyle/>
                    <a:p>
                      <a:r>
                        <a:rPr lang="en-US" dirty="0" smtClean="0"/>
                        <a:t>Cross</a:t>
                      </a:r>
                    </a:p>
                    <a:p>
                      <a:r>
                        <a:rPr lang="en-US" dirty="0" smtClean="0"/>
                        <a:t>Ref</a:t>
                      </a:r>
                      <a:endParaRPr lang="en-US" dirty="0"/>
                    </a:p>
                  </a:txBody>
                  <a:tcPr/>
                </a:tc>
                <a:tc>
                  <a:txBody>
                    <a:bodyPr/>
                    <a:lstStyle/>
                    <a:p>
                      <a:r>
                        <a:rPr lang="en-US" dirty="0" smtClean="0"/>
                        <a:t>Insights</a:t>
                      </a:r>
                      <a:endParaRPr lang="en-US" dirty="0"/>
                    </a:p>
                  </a:txBody>
                  <a:tcPr/>
                </a:tc>
                <a:tc>
                  <a:txBody>
                    <a:bodyPr/>
                    <a:lstStyle/>
                    <a:p>
                      <a:r>
                        <a:rPr lang="en-US" dirty="0" smtClean="0"/>
                        <a:t>Personal</a:t>
                      </a:r>
                    </a:p>
                    <a:p>
                      <a:r>
                        <a:rPr lang="en-US" dirty="0" smtClean="0"/>
                        <a:t>Apply</a:t>
                      </a:r>
                      <a:endParaRPr lang="en-US" dirty="0"/>
                    </a:p>
                  </a:txBody>
                  <a:tcPr/>
                </a:tc>
              </a:tr>
              <a:tr h="4494482">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4" name="TextBox 3"/>
          <p:cNvSpPr txBox="1"/>
          <p:nvPr/>
        </p:nvSpPr>
        <p:spPr>
          <a:xfrm>
            <a:off x="304800" y="2362200"/>
            <a:ext cx="1447800" cy="2031325"/>
          </a:xfrm>
          <a:prstGeom prst="rect">
            <a:avLst/>
          </a:prstGeom>
          <a:noFill/>
        </p:spPr>
        <p:txBody>
          <a:bodyPr wrap="square" rtlCol="0">
            <a:spAutoFit/>
          </a:bodyPr>
          <a:lstStyle/>
          <a:p>
            <a:r>
              <a:rPr lang="en-US" sz="1400" dirty="0" smtClean="0"/>
              <a:t>1:2</a:t>
            </a:r>
          </a:p>
          <a:p>
            <a:r>
              <a:rPr lang="en-US" sz="1400" dirty="0" smtClean="0"/>
              <a:t>To Timothy, my true son in the faith: Grace, mercy, and peace from God the Father and Christ Jesus our Lord.</a:t>
            </a:r>
          </a:p>
        </p:txBody>
      </p:sp>
      <p:sp>
        <p:nvSpPr>
          <p:cNvPr id="5" name="TextBox 4"/>
          <p:cNvSpPr txBox="1"/>
          <p:nvPr/>
        </p:nvSpPr>
        <p:spPr>
          <a:xfrm>
            <a:off x="1752600" y="2362200"/>
            <a:ext cx="1371600" cy="2893100"/>
          </a:xfrm>
          <a:prstGeom prst="rect">
            <a:avLst/>
          </a:prstGeom>
          <a:noFill/>
        </p:spPr>
        <p:txBody>
          <a:bodyPr wrap="square" rtlCol="0">
            <a:spAutoFit/>
          </a:bodyPr>
          <a:lstStyle/>
          <a:p>
            <a:r>
              <a:rPr lang="en-US" sz="1400" dirty="0" smtClean="0"/>
              <a:t>Dear Timothy, my true Child </a:t>
            </a:r>
            <a:r>
              <a:rPr lang="en-US" sz="1400" dirty="0" smtClean="0"/>
              <a:t>through our shared belief.</a:t>
            </a:r>
          </a:p>
          <a:p>
            <a:endParaRPr lang="en-US" sz="1400" dirty="0"/>
          </a:p>
          <a:p>
            <a:r>
              <a:rPr lang="en-US" sz="1400" dirty="0" smtClean="0"/>
              <a:t>May love, mercy, and peace from God  the Father and Christ Jesus our Lord be yours.</a:t>
            </a:r>
            <a:endParaRPr lang="en-US" sz="1400" dirty="0"/>
          </a:p>
        </p:txBody>
      </p:sp>
      <p:sp>
        <p:nvSpPr>
          <p:cNvPr id="6" name="TextBox 5"/>
          <p:cNvSpPr txBox="1"/>
          <p:nvPr/>
        </p:nvSpPr>
        <p:spPr>
          <a:xfrm>
            <a:off x="3124200" y="2362200"/>
            <a:ext cx="1447800" cy="4401205"/>
          </a:xfrm>
          <a:prstGeom prst="rect">
            <a:avLst/>
          </a:prstGeom>
          <a:noFill/>
        </p:spPr>
        <p:txBody>
          <a:bodyPr wrap="square" rtlCol="0">
            <a:spAutoFit/>
          </a:bodyPr>
          <a:lstStyle/>
          <a:p>
            <a:r>
              <a:rPr lang="en-US" sz="1400" dirty="0" smtClean="0"/>
              <a:t>Does the name Timothy have any special meaning? (Q)</a:t>
            </a:r>
          </a:p>
          <a:p>
            <a:endParaRPr lang="en-US" sz="1400" dirty="0"/>
          </a:p>
          <a:p>
            <a:r>
              <a:rPr lang="en-US" sz="1400" dirty="0" smtClean="0"/>
              <a:t>Timothy means “he who honors God.” (A)</a:t>
            </a:r>
          </a:p>
          <a:p>
            <a:endParaRPr lang="en-US" sz="1400" dirty="0" smtClean="0"/>
          </a:p>
          <a:p>
            <a:r>
              <a:rPr lang="en-US" sz="1400" dirty="0" smtClean="0"/>
              <a:t>What is Paul and Timothy’s relationship? (Q)</a:t>
            </a:r>
          </a:p>
          <a:p>
            <a:endParaRPr lang="en-US" sz="1400" dirty="0" smtClean="0"/>
          </a:p>
          <a:p>
            <a:r>
              <a:rPr lang="en-US" sz="1400" dirty="0" smtClean="0"/>
              <a:t>Paul met Timothy in </a:t>
            </a:r>
            <a:r>
              <a:rPr lang="en-US" sz="1400" dirty="0" err="1" smtClean="0"/>
              <a:t>Lystra</a:t>
            </a:r>
            <a:r>
              <a:rPr lang="en-US" sz="1400" dirty="0" smtClean="0"/>
              <a:t> (Acts 16), and discipled him. (A)</a:t>
            </a:r>
            <a:endParaRPr lang="en-US" sz="1400" dirty="0"/>
          </a:p>
        </p:txBody>
      </p:sp>
      <p:sp>
        <p:nvSpPr>
          <p:cNvPr id="7" name="TextBox 6"/>
          <p:cNvSpPr txBox="1"/>
          <p:nvPr/>
        </p:nvSpPr>
        <p:spPr>
          <a:xfrm>
            <a:off x="4572000" y="2362200"/>
            <a:ext cx="1371600" cy="2893100"/>
          </a:xfrm>
          <a:prstGeom prst="rect">
            <a:avLst/>
          </a:prstGeom>
          <a:noFill/>
        </p:spPr>
        <p:txBody>
          <a:bodyPr wrap="square" rtlCol="0">
            <a:spAutoFit/>
          </a:bodyPr>
          <a:lstStyle/>
          <a:p>
            <a:r>
              <a:rPr lang="en-US" sz="1400" i="1" dirty="0" smtClean="0"/>
              <a:t>My Child</a:t>
            </a:r>
            <a:endParaRPr lang="en-US" sz="1400" dirty="0" smtClean="0"/>
          </a:p>
          <a:p>
            <a:r>
              <a:rPr lang="en-US" sz="1400" i="1" dirty="0"/>
              <a:t> </a:t>
            </a:r>
            <a:r>
              <a:rPr lang="en-US" sz="1400" i="1" dirty="0" smtClean="0"/>
              <a:t>- 2 Tim. 1:2</a:t>
            </a:r>
          </a:p>
          <a:p>
            <a:endParaRPr lang="en-US" sz="1400" i="1" dirty="0"/>
          </a:p>
          <a:p>
            <a:r>
              <a:rPr lang="en-US" sz="1400" i="1" dirty="0" smtClean="0"/>
              <a:t>Paul and Timothy’s Background</a:t>
            </a:r>
            <a:endParaRPr lang="en-US" sz="1400" dirty="0" smtClean="0"/>
          </a:p>
          <a:p>
            <a:endParaRPr lang="en-US" sz="1400" i="1" dirty="0"/>
          </a:p>
          <a:p>
            <a:r>
              <a:rPr lang="en-US" sz="1400" dirty="0" smtClean="0"/>
              <a:t>Acts 16 – 19</a:t>
            </a:r>
          </a:p>
          <a:p>
            <a:r>
              <a:rPr lang="en-US" sz="1400" dirty="0" smtClean="0"/>
              <a:t>Acts 20:4</a:t>
            </a:r>
          </a:p>
          <a:p>
            <a:r>
              <a:rPr lang="en-US" sz="1400" dirty="0" smtClean="0"/>
              <a:t>Romans 16:21</a:t>
            </a:r>
          </a:p>
          <a:p>
            <a:r>
              <a:rPr lang="en-US" sz="1400" dirty="0" smtClean="0"/>
              <a:t>I Cor. 4:17</a:t>
            </a:r>
          </a:p>
          <a:p>
            <a:r>
              <a:rPr lang="en-US" sz="1400" dirty="0" smtClean="0"/>
              <a:t>II Cor. 1:1</a:t>
            </a:r>
          </a:p>
          <a:p>
            <a:endParaRPr lang="en-US" sz="1400" dirty="0"/>
          </a:p>
        </p:txBody>
      </p:sp>
      <p:sp>
        <p:nvSpPr>
          <p:cNvPr id="8" name="TextBox 7"/>
          <p:cNvSpPr txBox="1"/>
          <p:nvPr/>
        </p:nvSpPr>
        <p:spPr>
          <a:xfrm>
            <a:off x="5943600" y="2362200"/>
            <a:ext cx="1447800" cy="2677656"/>
          </a:xfrm>
          <a:prstGeom prst="rect">
            <a:avLst/>
          </a:prstGeom>
          <a:noFill/>
        </p:spPr>
        <p:txBody>
          <a:bodyPr wrap="square" rtlCol="0">
            <a:spAutoFit/>
          </a:bodyPr>
          <a:lstStyle/>
          <a:p>
            <a:r>
              <a:rPr lang="en-US" sz="1400" dirty="0" smtClean="0"/>
              <a:t>Paul has a special fondness for Timothy.  He is not just writing to an old friend, or even an old student, he is writing to somebody he considers his son.</a:t>
            </a:r>
            <a:endParaRPr lang="en-US" sz="1400" dirty="0"/>
          </a:p>
        </p:txBody>
      </p:sp>
      <p:sp>
        <p:nvSpPr>
          <p:cNvPr id="9" name="TextBox 8"/>
          <p:cNvSpPr txBox="1"/>
          <p:nvPr/>
        </p:nvSpPr>
        <p:spPr>
          <a:xfrm>
            <a:off x="7391400" y="2362200"/>
            <a:ext cx="1371600" cy="2893100"/>
          </a:xfrm>
          <a:prstGeom prst="rect">
            <a:avLst/>
          </a:prstGeom>
          <a:noFill/>
        </p:spPr>
        <p:txBody>
          <a:bodyPr wrap="square" rtlCol="0">
            <a:spAutoFit/>
          </a:bodyPr>
          <a:lstStyle/>
          <a:p>
            <a:r>
              <a:rPr lang="en-US" sz="1400" dirty="0" smtClean="0"/>
              <a:t>Part of spiritual maturity is the </a:t>
            </a:r>
            <a:r>
              <a:rPr lang="en-US" sz="1400" dirty="0" err="1" smtClean="0"/>
              <a:t>discipiling</a:t>
            </a:r>
            <a:r>
              <a:rPr lang="en-US" sz="1400" dirty="0" smtClean="0"/>
              <a:t> of a young  Christian.  I must begin developing a long term relationship with someone to disciple him. </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fltVal val="0"/>
                                          </p:val>
                                        </p:tav>
                                        <p:tav tm="100000">
                                          <p:val>
                                            <p:strVal val="#ppt_w"/>
                                          </p:val>
                                        </p:tav>
                                      </p:tavLst>
                                    </p:anim>
                                    <p:anim calcmode="lin" valueType="num">
                                      <p:cBhvr>
                                        <p:cTn id="29" dur="1000" fill="hold"/>
                                        <p:tgtEl>
                                          <p:spTgt spid="7"/>
                                        </p:tgtEl>
                                        <p:attrNameLst>
                                          <p:attrName>ppt_h</p:attrName>
                                        </p:attrNameLst>
                                      </p:cBhvr>
                                      <p:tavLst>
                                        <p:tav tm="0">
                                          <p:val>
                                            <p:fltVal val="0"/>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Effect transition="in" filter="fade">
                                      <p:cBhvr>
                                        <p:cTn id="37" dur="1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fltVal val="0"/>
                                          </p:val>
                                        </p:tav>
                                        <p:tav tm="100000">
                                          <p:val>
                                            <p:strVal val="#ppt_w"/>
                                          </p:val>
                                        </p:tav>
                                      </p:tavLst>
                                    </p:anim>
                                    <p:anim calcmode="lin" valueType="num">
                                      <p:cBhvr>
                                        <p:cTn id="43" dur="1000" fill="hold"/>
                                        <p:tgtEl>
                                          <p:spTgt spid="9"/>
                                        </p:tgtEl>
                                        <p:attrNameLst>
                                          <p:attrName>ppt_h</p:attrName>
                                        </p:attrNameLst>
                                      </p:cBhvr>
                                      <p:tavLst>
                                        <p:tav tm="0">
                                          <p:val>
                                            <p:fltVal val="0"/>
                                          </p:val>
                                        </p:tav>
                                        <p:tav tm="100000">
                                          <p:val>
                                            <p:strVal val="#ppt_h"/>
                                          </p:val>
                                        </p:tav>
                                      </p:tavLst>
                                    </p:anim>
                                    <p:animEffect transition="in" filter="fade">
                                      <p:cBhvr>
                                        <p:cTn id="4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The Form</a:t>
            </a:r>
            <a:endParaRPr lang="en-US" dirty="0"/>
          </a:p>
        </p:txBody>
      </p:sp>
      <p:graphicFrame>
        <p:nvGraphicFramePr>
          <p:cNvPr id="15" name="Content Placeholder 14"/>
          <p:cNvGraphicFramePr>
            <a:graphicFrameLocks noGrp="1"/>
          </p:cNvGraphicFramePr>
          <p:nvPr>
            <p:ph sz="quarter" idx="1"/>
          </p:nvPr>
        </p:nvGraphicFramePr>
        <p:xfrm>
          <a:off x="301625" y="1527175"/>
          <a:ext cx="8504238" cy="4846320"/>
        </p:xfrm>
        <a:graphic>
          <a:graphicData uri="http://schemas.openxmlformats.org/drawingml/2006/table">
            <a:tbl>
              <a:tblPr firstRow="1" bandRow="1">
                <a:tableStyleId>{5C22544A-7EE6-4342-B048-85BDC9FD1C3A}</a:tableStyleId>
              </a:tblPr>
              <a:tblGrid>
                <a:gridCol w="1417373"/>
                <a:gridCol w="1417373"/>
                <a:gridCol w="1417373"/>
                <a:gridCol w="1417373"/>
                <a:gridCol w="1417373"/>
                <a:gridCol w="1417373"/>
              </a:tblGrid>
              <a:tr h="623558">
                <a:tc>
                  <a:txBody>
                    <a:bodyPr/>
                    <a:lstStyle/>
                    <a:p>
                      <a:r>
                        <a:rPr lang="en-US" dirty="0" smtClean="0"/>
                        <a:t>Verse</a:t>
                      </a:r>
                      <a:endParaRPr lang="en-US" dirty="0"/>
                    </a:p>
                  </a:txBody>
                  <a:tcPr/>
                </a:tc>
                <a:tc>
                  <a:txBody>
                    <a:bodyPr/>
                    <a:lstStyle/>
                    <a:p>
                      <a:r>
                        <a:rPr lang="en-US" dirty="0" smtClean="0"/>
                        <a:t>Para-phrase</a:t>
                      </a:r>
                      <a:endParaRPr lang="en-US" dirty="0"/>
                    </a:p>
                  </a:txBody>
                  <a:tcPr/>
                </a:tc>
                <a:tc>
                  <a:txBody>
                    <a:bodyPr/>
                    <a:lstStyle/>
                    <a:p>
                      <a:r>
                        <a:rPr lang="en-US" dirty="0" smtClean="0"/>
                        <a:t>Q &amp; A &amp;</a:t>
                      </a:r>
                      <a:r>
                        <a:rPr lang="en-US" baseline="0" dirty="0" smtClean="0"/>
                        <a:t> O</a:t>
                      </a:r>
                      <a:endParaRPr lang="en-US" dirty="0"/>
                    </a:p>
                  </a:txBody>
                  <a:tcPr/>
                </a:tc>
                <a:tc>
                  <a:txBody>
                    <a:bodyPr/>
                    <a:lstStyle/>
                    <a:p>
                      <a:r>
                        <a:rPr lang="en-US" dirty="0" smtClean="0"/>
                        <a:t>Cross</a:t>
                      </a:r>
                    </a:p>
                    <a:p>
                      <a:r>
                        <a:rPr lang="en-US" dirty="0" smtClean="0"/>
                        <a:t>Ref</a:t>
                      </a:r>
                      <a:endParaRPr lang="en-US" dirty="0"/>
                    </a:p>
                  </a:txBody>
                  <a:tcPr/>
                </a:tc>
                <a:tc>
                  <a:txBody>
                    <a:bodyPr/>
                    <a:lstStyle/>
                    <a:p>
                      <a:r>
                        <a:rPr lang="en-US" dirty="0" smtClean="0"/>
                        <a:t>Insights</a:t>
                      </a:r>
                      <a:endParaRPr lang="en-US" dirty="0"/>
                    </a:p>
                  </a:txBody>
                  <a:tcPr/>
                </a:tc>
                <a:tc>
                  <a:txBody>
                    <a:bodyPr/>
                    <a:lstStyle/>
                    <a:p>
                      <a:r>
                        <a:rPr lang="en-US" dirty="0" smtClean="0"/>
                        <a:t>Personal</a:t>
                      </a:r>
                    </a:p>
                    <a:p>
                      <a:r>
                        <a:rPr lang="en-US" dirty="0" smtClean="0"/>
                        <a:t>Apply</a:t>
                      </a:r>
                      <a:endParaRPr lang="en-US" dirty="0"/>
                    </a:p>
                  </a:txBody>
                  <a:tcPr/>
                </a:tc>
              </a:tr>
              <a:tr h="4097667">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4" name="TextBox 3"/>
          <p:cNvSpPr txBox="1"/>
          <p:nvPr/>
        </p:nvSpPr>
        <p:spPr>
          <a:xfrm>
            <a:off x="304800" y="2362200"/>
            <a:ext cx="1447800" cy="3108543"/>
          </a:xfrm>
          <a:prstGeom prst="rect">
            <a:avLst/>
          </a:prstGeom>
          <a:noFill/>
        </p:spPr>
        <p:txBody>
          <a:bodyPr wrap="square" rtlCol="0">
            <a:spAutoFit/>
          </a:bodyPr>
          <a:lstStyle/>
          <a:p>
            <a:r>
              <a:rPr lang="en-US" sz="1400" dirty="0" smtClean="0"/>
              <a:t>1:3</a:t>
            </a:r>
          </a:p>
          <a:p>
            <a:endParaRPr lang="en-US" sz="1400" dirty="0"/>
          </a:p>
          <a:p>
            <a:r>
              <a:rPr lang="en-US" sz="1400" dirty="0" smtClean="0"/>
              <a:t>As I urged you when I went into Macedonia, stay there in Ephesus so that you may command certain men not to teach false doctrines any longer.</a:t>
            </a:r>
          </a:p>
        </p:txBody>
      </p:sp>
      <p:sp>
        <p:nvSpPr>
          <p:cNvPr id="5" name="TextBox 4"/>
          <p:cNvSpPr txBox="1"/>
          <p:nvPr/>
        </p:nvSpPr>
        <p:spPr>
          <a:xfrm>
            <a:off x="1752600" y="2362200"/>
            <a:ext cx="1371600" cy="3108543"/>
          </a:xfrm>
          <a:prstGeom prst="rect">
            <a:avLst/>
          </a:prstGeom>
          <a:noFill/>
        </p:spPr>
        <p:txBody>
          <a:bodyPr wrap="square" rtlCol="0">
            <a:spAutoFit/>
          </a:bodyPr>
          <a:lstStyle/>
          <a:p>
            <a:r>
              <a:rPr lang="en-US" sz="1400" dirty="0" smtClean="0"/>
              <a:t>When I left for Macedonia I insisted you to stay in Ephesus.  I haven’t changed my mind, I need you ther</a:t>
            </a:r>
            <a:r>
              <a:rPr lang="en-US" sz="1400" dirty="0" smtClean="0"/>
              <a:t>e still so that you  tell those who aren’t teaching the truth to stop.</a:t>
            </a:r>
            <a:endParaRPr lang="en-US" sz="1400" dirty="0"/>
          </a:p>
        </p:txBody>
      </p:sp>
      <p:sp>
        <p:nvSpPr>
          <p:cNvPr id="6" name="TextBox 5"/>
          <p:cNvSpPr txBox="1"/>
          <p:nvPr/>
        </p:nvSpPr>
        <p:spPr>
          <a:xfrm>
            <a:off x="3124200" y="2362200"/>
            <a:ext cx="1447800" cy="3970318"/>
          </a:xfrm>
          <a:prstGeom prst="rect">
            <a:avLst/>
          </a:prstGeom>
          <a:noFill/>
        </p:spPr>
        <p:txBody>
          <a:bodyPr wrap="square" rtlCol="0">
            <a:spAutoFit/>
          </a:bodyPr>
          <a:lstStyle/>
          <a:p>
            <a:r>
              <a:rPr lang="en-US" sz="1400" dirty="0" smtClean="0"/>
              <a:t>What were the false doctrines being taught by these men? (Q)</a:t>
            </a:r>
          </a:p>
          <a:p>
            <a:endParaRPr lang="en-US" sz="1400" dirty="0"/>
          </a:p>
          <a:p>
            <a:endParaRPr lang="en-US" sz="1400" dirty="0"/>
          </a:p>
          <a:p>
            <a:r>
              <a:rPr lang="en-US" sz="1400" dirty="0" smtClean="0"/>
              <a:t>What was Timothy’s ministry in Ephesus? (Q)</a:t>
            </a:r>
          </a:p>
          <a:p>
            <a:endParaRPr lang="en-US" sz="1400" dirty="0"/>
          </a:p>
          <a:p>
            <a:r>
              <a:rPr lang="en-US" sz="1400" dirty="0" smtClean="0"/>
              <a:t>He was to be a protector of the Truth. (A)</a:t>
            </a:r>
          </a:p>
          <a:p>
            <a:r>
              <a:rPr lang="en-US" sz="1400" dirty="0"/>
              <a:t/>
            </a:r>
            <a:br>
              <a:rPr lang="en-US" sz="1400" dirty="0"/>
            </a:br>
            <a:r>
              <a:rPr lang="en-US" sz="1400" dirty="0" smtClean="0"/>
              <a:t>He was a “quality control agent” (O)</a:t>
            </a:r>
            <a:endParaRPr lang="en-US" sz="1400" dirty="0"/>
          </a:p>
        </p:txBody>
      </p:sp>
      <p:sp>
        <p:nvSpPr>
          <p:cNvPr id="7" name="TextBox 6"/>
          <p:cNvSpPr txBox="1"/>
          <p:nvPr/>
        </p:nvSpPr>
        <p:spPr>
          <a:xfrm>
            <a:off x="4572000" y="2286000"/>
            <a:ext cx="1371600" cy="2031325"/>
          </a:xfrm>
          <a:prstGeom prst="rect">
            <a:avLst/>
          </a:prstGeom>
          <a:noFill/>
        </p:spPr>
        <p:txBody>
          <a:bodyPr wrap="square" rtlCol="0">
            <a:spAutoFit/>
          </a:bodyPr>
          <a:lstStyle/>
          <a:p>
            <a:r>
              <a:rPr lang="en-US" sz="1400" i="1" dirty="0" smtClean="0"/>
              <a:t>False Teaching:</a:t>
            </a:r>
          </a:p>
          <a:p>
            <a:r>
              <a:rPr lang="en-US" sz="1400" dirty="0"/>
              <a:t> </a:t>
            </a:r>
            <a:r>
              <a:rPr lang="en-US" sz="1400" dirty="0" smtClean="0"/>
              <a:t>- I Tim 1:4</a:t>
            </a:r>
          </a:p>
          <a:p>
            <a:r>
              <a:rPr lang="en-US" sz="1400" dirty="0"/>
              <a:t> </a:t>
            </a:r>
            <a:r>
              <a:rPr lang="en-US" sz="1400" dirty="0" smtClean="0"/>
              <a:t>- I Tim 6:3</a:t>
            </a:r>
          </a:p>
          <a:p>
            <a:endParaRPr lang="en-US" sz="1400" dirty="0"/>
          </a:p>
          <a:p>
            <a:r>
              <a:rPr lang="en-US" sz="1400" i="1" dirty="0" smtClean="0"/>
              <a:t>Different gospel:</a:t>
            </a:r>
            <a:endParaRPr lang="en-US" sz="1400" dirty="0" smtClean="0"/>
          </a:p>
          <a:p>
            <a:r>
              <a:rPr lang="en-US" sz="1400" dirty="0"/>
              <a:t> </a:t>
            </a:r>
            <a:r>
              <a:rPr lang="en-US" sz="1400" dirty="0" smtClean="0"/>
              <a:t>- 2 Cor. 11:4</a:t>
            </a:r>
          </a:p>
          <a:p>
            <a:r>
              <a:rPr lang="en-US" sz="1400" dirty="0"/>
              <a:t> </a:t>
            </a:r>
            <a:r>
              <a:rPr lang="en-US" sz="1400" dirty="0" smtClean="0"/>
              <a:t>- Gal. 1:6</a:t>
            </a:r>
            <a:endParaRPr lang="en-US" sz="1400" dirty="0"/>
          </a:p>
        </p:txBody>
      </p:sp>
      <p:sp>
        <p:nvSpPr>
          <p:cNvPr id="8" name="TextBox 7"/>
          <p:cNvSpPr txBox="1"/>
          <p:nvPr/>
        </p:nvSpPr>
        <p:spPr>
          <a:xfrm>
            <a:off x="5943600" y="2362200"/>
            <a:ext cx="1447800" cy="3970318"/>
          </a:xfrm>
          <a:prstGeom prst="rect">
            <a:avLst/>
          </a:prstGeom>
          <a:noFill/>
        </p:spPr>
        <p:txBody>
          <a:bodyPr wrap="square" rtlCol="0">
            <a:spAutoFit/>
          </a:bodyPr>
          <a:lstStyle/>
          <a:p>
            <a:r>
              <a:rPr lang="en-US" sz="1200" dirty="0" smtClean="0"/>
              <a:t>Paul criticized he Christians in Corinth for their weakness in not dealing with false doctrine.  Since Timothy was with Paul in Corinth for “some time” (Acts 18:18), he received good training in how to handle this situation.</a:t>
            </a:r>
            <a:br>
              <a:rPr lang="en-US" sz="1200" dirty="0" smtClean="0"/>
            </a:br>
            <a:endParaRPr lang="en-US" sz="1200" dirty="0" smtClean="0"/>
          </a:p>
          <a:p>
            <a:r>
              <a:rPr lang="en-US" sz="1200" dirty="0" smtClean="0"/>
              <a:t>Timothy went to Ephesus with Paul (Acts 18:19), but this was not the time Timothy was urged to stay (Acts 19:22). </a:t>
            </a:r>
            <a:endParaRPr lang="en-US" sz="1200" dirty="0"/>
          </a:p>
        </p:txBody>
      </p:sp>
      <p:sp>
        <p:nvSpPr>
          <p:cNvPr id="9" name="TextBox 8"/>
          <p:cNvSpPr txBox="1"/>
          <p:nvPr/>
        </p:nvSpPr>
        <p:spPr>
          <a:xfrm>
            <a:off x="7391400" y="2362200"/>
            <a:ext cx="1371600" cy="3970318"/>
          </a:xfrm>
          <a:prstGeom prst="rect">
            <a:avLst/>
          </a:prstGeom>
          <a:noFill/>
        </p:spPr>
        <p:txBody>
          <a:bodyPr wrap="square" rtlCol="0">
            <a:spAutoFit/>
          </a:bodyPr>
          <a:lstStyle/>
          <a:p>
            <a:r>
              <a:rPr lang="en-US" sz="1400" dirty="0" smtClean="0"/>
              <a:t>I will endeavor to be knowledgeable of Christian doctrine so that I can distinguish between true and false teaching.  I will be bold in instructing others when I hear false doctrine, no matter what their level of authority.</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fltVal val="0"/>
                                          </p:val>
                                        </p:tav>
                                        <p:tav tm="100000">
                                          <p:val>
                                            <p:strVal val="#ppt_w"/>
                                          </p:val>
                                        </p:tav>
                                      </p:tavLst>
                                    </p:anim>
                                    <p:anim calcmode="lin" valueType="num">
                                      <p:cBhvr>
                                        <p:cTn id="29" dur="1000" fill="hold"/>
                                        <p:tgtEl>
                                          <p:spTgt spid="7"/>
                                        </p:tgtEl>
                                        <p:attrNameLst>
                                          <p:attrName>ppt_h</p:attrName>
                                        </p:attrNameLst>
                                      </p:cBhvr>
                                      <p:tavLst>
                                        <p:tav tm="0">
                                          <p:val>
                                            <p:fltVal val="0"/>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Effect transition="in" filter="fade">
                                      <p:cBhvr>
                                        <p:cTn id="37" dur="1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fltVal val="0"/>
                                          </p:val>
                                        </p:tav>
                                        <p:tav tm="100000">
                                          <p:val>
                                            <p:strVal val="#ppt_w"/>
                                          </p:val>
                                        </p:tav>
                                      </p:tavLst>
                                    </p:anim>
                                    <p:anim calcmode="lin" valueType="num">
                                      <p:cBhvr>
                                        <p:cTn id="43" dur="1000" fill="hold"/>
                                        <p:tgtEl>
                                          <p:spTgt spid="9"/>
                                        </p:tgtEl>
                                        <p:attrNameLst>
                                          <p:attrName>ppt_h</p:attrName>
                                        </p:attrNameLst>
                                      </p:cBhvr>
                                      <p:tavLst>
                                        <p:tav tm="0">
                                          <p:val>
                                            <p:fltVal val="0"/>
                                          </p:val>
                                        </p:tav>
                                        <p:tav tm="100000">
                                          <p:val>
                                            <p:strVal val="#ppt_h"/>
                                          </p:val>
                                        </p:tav>
                                      </p:tavLst>
                                    </p:anim>
                                    <p:animEffect transition="in" filter="fade">
                                      <p:cBhvr>
                                        <p:cTn id="4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The Form</a:t>
            </a:r>
            <a:endParaRPr lang="en-US" dirty="0"/>
          </a:p>
        </p:txBody>
      </p:sp>
      <p:graphicFrame>
        <p:nvGraphicFramePr>
          <p:cNvPr id="15" name="Content Placeholder 14"/>
          <p:cNvGraphicFramePr>
            <a:graphicFrameLocks noGrp="1"/>
          </p:cNvGraphicFramePr>
          <p:nvPr>
            <p:ph sz="quarter" idx="1"/>
          </p:nvPr>
        </p:nvGraphicFramePr>
        <p:xfrm>
          <a:off x="301625" y="1527175"/>
          <a:ext cx="8504238" cy="4846320"/>
        </p:xfrm>
        <a:graphic>
          <a:graphicData uri="http://schemas.openxmlformats.org/drawingml/2006/table">
            <a:tbl>
              <a:tblPr firstRow="1" bandRow="1">
                <a:tableStyleId>{5C22544A-7EE6-4342-B048-85BDC9FD1C3A}</a:tableStyleId>
              </a:tblPr>
              <a:tblGrid>
                <a:gridCol w="1417373"/>
                <a:gridCol w="1417373"/>
                <a:gridCol w="1417373"/>
                <a:gridCol w="1417373"/>
                <a:gridCol w="1417373"/>
                <a:gridCol w="1417373"/>
              </a:tblGrid>
              <a:tr h="623558">
                <a:tc>
                  <a:txBody>
                    <a:bodyPr/>
                    <a:lstStyle/>
                    <a:p>
                      <a:r>
                        <a:rPr lang="en-US" dirty="0" smtClean="0"/>
                        <a:t>Verse</a:t>
                      </a:r>
                      <a:endParaRPr lang="en-US" dirty="0"/>
                    </a:p>
                  </a:txBody>
                  <a:tcPr/>
                </a:tc>
                <a:tc>
                  <a:txBody>
                    <a:bodyPr/>
                    <a:lstStyle/>
                    <a:p>
                      <a:r>
                        <a:rPr lang="en-US" dirty="0" smtClean="0"/>
                        <a:t>Para-phrase</a:t>
                      </a:r>
                      <a:endParaRPr lang="en-US" dirty="0"/>
                    </a:p>
                  </a:txBody>
                  <a:tcPr/>
                </a:tc>
                <a:tc>
                  <a:txBody>
                    <a:bodyPr/>
                    <a:lstStyle/>
                    <a:p>
                      <a:r>
                        <a:rPr lang="en-US" dirty="0" smtClean="0"/>
                        <a:t>Q &amp; A &amp;</a:t>
                      </a:r>
                      <a:r>
                        <a:rPr lang="en-US" baseline="0" dirty="0" smtClean="0"/>
                        <a:t> O</a:t>
                      </a:r>
                      <a:endParaRPr lang="en-US" dirty="0"/>
                    </a:p>
                  </a:txBody>
                  <a:tcPr/>
                </a:tc>
                <a:tc>
                  <a:txBody>
                    <a:bodyPr/>
                    <a:lstStyle/>
                    <a:p>
                      <a:r>
                        <a:rPr lang="en-US" dirty="0" smtClean="0"/>
                        <a:t>Cross</a:t>
                      </a:r>
                    </a:p>
                    <a:p>
                      <a:r>
                        <a:rPr lang="en-US" dirty="0" smtClean="0"/>
                        <a:t>Ref</a:t>
                      </a:r>
                      <a:endParaRPr lang="en-US" dirty="0"/>
                    </a:p>
                  </a:txBody>
                  <a:tcPr/>
                </a:tc>
                <a:tc>
                  <a:txBody>
                    <a:bodyPr/>
                    <a:lstStyle/>
                    <a:p>
                      <a:r>
                        <a:rPr lang="en-US" dirty="0" smtClean="0"/>
                        <a:t>Insights</a:t>
                      </a:r>
                      <a:endParaRPr lang="en-US" dirty="0"/>
                    </a:p>
                  </a:txBody>
                  <a:tcPr/>
                </a:tc>
                <a:tc>
                  <a:txBody>
                    <a:bodyPr/>
                    <a:lstStyle/>
                    <a:p>
                      <a:r>
                        <a:rPr lang="en-US" dirty="0" smtClean="0"/>
                        <a:t>Personal</a:t>
                      </a:r>
                    </a:p>
                    <a:p>
                      <a:r>
                        <a:rPr lang="en-US" dirty="0" smtClean="0"/>
                        <a:t>Apply</a:t>
                      </a:r>
                      <a:endParaRPr lang="en-US" dirty="0"/>
                    </a:p>
                  </a:txBody>
                  <a:tcPr/>
                </a:tc>
              </a:tr>
              <a:tr h="4097667">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4" name="TextBox 3"/>
          <p:cNvSpPr txBox="1"/>
          <p:nvPr/>
        </p:nvSpPr>
        <p:spPr>
          <a:xfrm>
            <a:off x="304800" y="2362200"/>
            <a:ext cx="1447800" cy="2677656"/>
          </a:xfrm>
          <a:prstGeom prst="rect">
            <a:avLst/>
          </a:prstGeom>
          <a:noFill/>
        </p:spPr>
        <p:txBody>
          <a:bodyPr wrap="square" rtlCol="0">
            <a:spAutoFit/>
          </a:bodyPr>
          <a:lstStyle/>
          <a:p>
            <a:r>
              <a:rPr lang="en-US" sz="1400" dirty="0" smtClean="0"/>
              <a:t>1:4</a:t>
            </a:r>
          </a:p>
          <a:p>
            <a:r>
              <a:rPr lang="en-US" sz="1400" dirty="0" smtClean="0"/>
              <a:t>nor to devote themselves to myths and endless genealogies. These promote controversies rather than God's work—which is by faith.</a:t>
            </a:r>
          </a:p>
        </p:txBody>
      </p:sp>
      <p:sp>
        <p:nvSpPr>
          <p:cNvPr id="5" name="TextBox 4"/>
          <p:cNvSpPr txBox="1"/>
          <p:nvPr/>
        </p:nvSpPr>
        <p:spPr>
          <a:xfrm>
            <a:off x="1752600" y="2362200"/>
            <a:ext cx="1371600" cy="3539430"/>
          </a:xfrm>
          <a:prstGeom prst="rect">
            <a:avLst/>
          </a:prstGeom>
          <a:noFill/>
        </p:spPr>
        <p:txBody>
          <a:bodyPr wrap="square" rtlCol="0">
            <a:spAutoFit/>
          </a:bodyPr>
          <a:lstStyle/>
          <a:p>
            <a:r>
              <a:rPr lang="en-US" sz="1400" dirty="0" smtClean="0"/>
              <a:t>Make sure that they are not getting distracted by fantastical stories and endless discussions of  family trees.  These things only cause arguments and don’t help people live a life of faith in God.</a:t>
            </a:r>
            <a:endParaRPr lang="en-US" sz="1400" dirty="0"/>
          </a:p>
        </p:txBody>
      </p:sp>
      <p:sp>
        <p:nvSpPr>
          <p:cNvPr id="6" name="TextBox 5"/>
          <p:cNvSpPr txBox="1"/>
          <p:nvPr/>
        </p:nvSpPr>
        <p:spPr>
          <a:xfrm>
            <a:off x="3124200" y="2362200"/>
            <a:ext cx="1447800" cy="3416320"/>
          </a:xfrm>
          <a:prstGeom prst="rect">
            <a:avLst/>
          </a:prstGeom>
          <a:noFill/>
        </p:spPr>
        <p:txBody>
          <a:bodyPr wrap="square" rtlCol="0">
            <a:spAutoFit/>
          </a:bodyPr>
          <a:lstStyle/>
          <a:p>
            <a:r>
              <a:rPr lang="en-US" sz="1200" dirty="0" smtClean="0"/>
              <a:t>The false doctrines being taught in v.3 were legends manufactured from elements of Judaism, which probably dealt with allegorical interpretations of OT genealogical lists. (A)</a:t>
            </a:r>
          </a:p>
          <a:p>
            <a:endParaRPr lang="en-US" sz="1200" dirty="0"/>
          </a:p>
          <a:p>
            <a:r>
              <a:rPr lang="en-US" sz="1200" dirty="0" smtClean="0"/>
              <a:t>Seems people with “good” family were trying to use that to bolster their authority in the church. (O)</a:t>
            </a:r>
            <a:endParaRPr lang="en-US" sz="1200" dirty="0"/>
          </a:p>
        </p:txBody>
      </p:sp>
      <p:sp>
        <p:nvSpPr>
          <p:cNvPr id="7" name="TextBox 6"/>
          <p:cNvSpPr txBox="1"/>
          <p:nvPr/>
        </p:nvSpPr>
        <p:spPr>
          <a:xfrm>
            <a:off x="4572000" y="2362200"/>
            <a:ext cx="1371600" cy="954107"/>
          </a:xfrm>
          <a:prstGeom prst="rect">
            <a:avLst/>
          </a:prstGeom>
          <a:noFill/>
        </p:spPr>
        <p:txBody>
          <a:bodyPr wrap="square" rtlCol="0">
            <a:spAutoFit/>
          </a:bodyPr>
          <a:lstStyle/>
          <a:p>
            <a:r>
              <a:rPr lang="en-US" sz="1400" i="1" dirty="0" smtClean="0"/>
              <a:t>Myths</a:t>
            </a:r>
          </a:p>
          <a:p>
            <a:r>
              <a:rPr lang="en-US" sz="1400" dirty="0"/>
              <a:t> </a:t>
            </a:r>
            <a:r>
              <a:rPr lang="en-US" sz="1400" dirty="0" smtClean="0"/>
              <a:t>- Titus 1:14</a:t>
            </a:r>
          </a:p>
          <a:p>
            <a:r>
              <a:rPr lang="en-US" sz="1400" dirty="0" smtClean="0"/>
              <a:t> - I Tim. 6:3-5, 20</a:t>
            </a:r>
          </a:p>
        </p:txBody>
      </p:sp>
      <p:sp>
        <p:nvSpPr>
          <p:cNvPr id="8" name="TextBox 7"/>
          <p:cNvSpPr txBox="1"/>
          <p:nvPr/>
        </p:nvSpPr>
        <p:spPr>
          <a:xfrm>
            <a:off x="5943600" y="2362200"/>
            <a:ext cx="1447800" cy="4154984"/>
          </a:xfrm>
          <a:prstGeom prst="rect">
            <a:avLst/>
          </a:prstGeom>
          <a:noFill/>
        </p:spPr>
        <p:txBody>
          <a:bodyPr wrap="square" rtlCol="0">
            <a:spAutoFit/>
          </a:bodyPr>
          <a:lstStyle/>
          <a:p>
            <a:r>
              <a:rPr lang="en-US" sz="1200" dirty="0" smtClean="0"/>
              <a:t>Paul seems most upset because of the effect the false teaching is having on the church, than on the content of the teaching.  While he believe the false teachers are foolish and don’t understand the doctrine they are teaching (v. 7), it appears it is more important to live in unity and live a practical Christian life of love, acceptance, and forgiveness, than it is to be “right.”</a:t>
            </a:r>
            <a:endParaRPr lang="en-US" sz="1200" dirty="0"/>
          </a:p>
        </p:txBody>
      </p:sp>
      <p:sp>
        <p:nvSpPr>
          <p:cNvPr id="9" name="TextBox 8"/>
          <p:cNvSpPr txBox="1"/>
          <p:nvPr/>
        </p:nvSpPr>
        <p:spPr>
          <a:xfrm>
            <a:off x="7391400" y="2362200"/>
            <a:ext cx="1371600" cy="3539430"/>
          </a:xfrm>
          <a:prstGeom prst="rect">
            <a:avLst/>
          </a:prstGeom>
          <a:noFill/>
        </p:spPr>
        <p:txBody>
          <a:bodyPr wrap="square" rtlCol="0">
            <a:spAutoFit/>
          </a:bodyPr>
          <a:lstStyle/>
          <a:p>
            <a:r>
              <a:rPr lang="en-US" sz="1400" dirty="0" smtClean="0"/>
              <a:t>When I hear teaching that I don’t agree with, I have to be cautious in dealing with the issue.  </a:t>
            </a:r>
            <a:r>
              <a:rPr lang="en-US" sz="1400" dirty="0" smtClean="0"/>
              <a:t>If it is teaching that is causing strife, it must be dealt with it.  But, it may also be a matter of conscience (Rom. 14:1).</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fltVal val="0"/>
                                          </p:val>
                                        </p:tav>
                                        <p:tav tm="100000">
                                          <p:val>
                                            <p:strVal val="#ppt_w"/>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fltVal val="0"/>
                                          </p:val>
                                        </p:tav>
                                        <p:tav tm="100000">
                                          <p:val>
                                            <p:strVal val="#ppt_w"/>
                                          </p:val>
                                        </p:tav>
                                      </p:tavLst>
                                    </p:anim>
                                    <p:anim calcmode="lin" valueType="num">
                                      <p:cBhvr>
                                        <p:cTn id="29" dur="1000" fill="hold"/>
                                        <p:tgtEl>
                                          <p:spTgt spid="7"/>
                                        </p:tgtEl>
                                        <p:attrNameLst>
                                          <p:attrName>ppt_h</p:attrName>
                                        </p:attrNameLst>
                                      </p:cBhvr>
                                      <p:tavLst>
                                        <p:tav tm="0">
                                          <p:val>
                                            <p:fltVal val="0"/>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Effect transition="in" filter="fade">
                                      <p:cBhvr>
                                        <p:cTn id="37" dur="1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fltVal val="0"/>
                                          </p:val>
                                        </p:tav>
                                        <p:tav tm="100000">
                                          <p:val>
                                            <p:strVal val="#ppt_w"/>
                                          </p:val>
                                        </p:tav>
                                      </p:tavLst>
                                    </p:anim>
                                    <p:anim calcmode="lin" valueType="num">
                                      <p:cBhvr>
                                        <p:cTn id="43" dur="1000" fill="hold"/>
                                        <p:tgtEl>
                                          <p:spTgt spid="9"/>
                                        </p:tgtEl>
                                        <p:attrNameLst>
                                          <p:attrName>ppt_h</p:attrName>
                                        </p:attrNameLst>
                                      </p:cBhvr>
                                      <p:tavLst>
                                        <p:tav tm="0">
                                          <p:val>
                                            <p:fltVal val="0"/>
                                          </p:val>
                                        </p:tav>
                                        <p:tav tm="100000">
                                          <p:val>
                                            <p:strVal val="#ppt_h"/>
                                          </p:val>
                                        </p:tav>
                                      </p:tavLst>
                                    </p:anim>
                                    <p:animEffect transition="in" filter="fade">
                                      <p:cBhvr>
                                        <p:cTn id="4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t>Unlocking God’s Word</a:t>
            </a:r>
            <a:r>
              <a:rPr lang="en-US" dirty="0" smtClean="0"/>
              <a:t/>
            </a:r>
            <a:br>
              <a:rPr lang="en-US" dirty="0" smtClean="0"/>
            </a:br>
            <a:r>
              <a:rPr lang="en-US" dirty="0" smtClean="0"/>
              <a:t>How to Study the Bible</a:t>
            </a:r>
          </a:p>
          <a:p>
            <a:endParaRPr lang="en-US" dirty="0"/>
          </a:p>
        </p:txBody>
      </p:sp>
      <p:sp>
        <p:nvSpPr>
          <p:cNvPr id="2" name="Title 1"/>
          <p:cNvSpPr>
            <a:spLocks noGrp="1"/>
          </p:cNvSpPr>
          <p:nvPr>
            <p:ph type="ctrTitle"/>
          </p:nvPr>
        </p:nvSpPr>
        <p:spPr/>
        <p:txBody>
          <a:bodyPr/>
          <a:lstStyle/>
          <a:p>
            <a:r>
              <a:rPr lang="en-US" dirty="0" smtClean="0"/>
              <a:t>The Verse-by-Verse Method</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1029</TotalTime>
  <Words>966</Words>
  <Application>Microsoft Office PowerPoint</Application>
  <PresentationFormat>On-screen Show (4:3)</PresentationFormat>
  <Paragraphs>184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The Verse-by-Verse Method</vt:lpstr>
      <vt:lpstr>What is this method?</vt:lpstr>
      <vt:lpstr>Why use this method?</vt:lpstr>
      <vt:lpstr>Prayer</vt:lpstr>
      <vt:lpstr>The Form</vt:lpstr>
      <vt:lpstr>The Form</vt:lpstr>
      <vt:lpstr>The Form</vt:lpstr>
      <vt:lpstr>The Form</vt:lpstr>
      <vt:lpstr>The Verse-by-Verse Method</vt:lpstr>
    </vt:vector>
  </TitlesOfParts>
  <Company>ARELLO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Randall Bowman </dc:creator>
  <cp:lastModifiedBy>Randall Bowman </cp:lastModifiedBy>
  <cp:revision>14</cp:revision>
  <dcterms:created xsi:type="dcterms:W3CDTF">2008-04-09T19:57:23Z</dcterms:created>
  <dcterms:modified xsi:type="dcterms:W3CDTF">2008-04-10T13:06:29Z</dcterms:modified>
</cp:coreProperties>
</file>