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70" r:id="rId4"/>
    <p:sldId id="272" r:id="rId5"/>
    <p:sldId id="271" r:id="rId6"/>
    <p:sldId id="268" r:id="rId7"/>
    <p:sldId id="276" r:id="rId8"/>
    <p:sldId id="274" r:id="rId9"/>
    <p:sldId id="277" r:id="rId10"/>
    <p:sldId id="288" r:id="rId11"/>
    <p:sldId id="278" r:id="rId12"/>
    <p:sldId id="279" r:id="rId13"/>
    <p:sldId id="280" r:id="rId14"/>
    <p:sldId id="281" r:id="rId15"/>
    <p:sldId id="282" r:id="rId16"/>
    <p:sldId id="283" r:id="rId17"/>
    <p:sldId id="284" r:id="rId18"/>
    <p:sldId id="285" r:id="rId19"/>
    <p:sldId id="286" r:id="rId20"/>
    <p:sldId id="287"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4619" autoAdjust="0"/>
    <p:restoredTop sz="92492" autoAdjust="0"/>
  </p:normalViewPr>
  <p:slideViewPr>
    <p:cSldViewPr showGuides="1">
      <p:cViewPr varScale="1">
        <p:scale>
          <a:sx n="91" d="100"/>
          <a:sy n="91" d="100"/>
        </p:scale>
        <p:origin x="-221"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D6B85F-7B1D-4379-90A7-1EA0D8F4C78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0E19A-B01F-4EFB-A3F7-CD5816886328}"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11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12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13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14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15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16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17</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18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19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20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F3F90-BD01-44F1-A241-B203CFBF1AF7}"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Sample Verse Layout Type 1</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F3F90-BD01-44F1-A241-B203CFBF1AF7}" type="slidenum">
              <a:rPr lang="en-US"/>
              <a:pPr/>
              <a:t>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Sample Verse Layout Type 1</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F3F90-BD01-44F1-A241-B203CFBF1AF7}" type="slidenum">
              <a:rPr lang="en-US"/>
              <a:pPr/>
              <a:t>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Sample Verse Layout Type 1</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018E-4BA9-41F1-A47D-8A616D8BD74C}" type="slidenum">
              <a:rPr lang="en-US"/>
              <a:pPr/>
              <a:t>8</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Blank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DD2-C45A-478C-842C-BC96764EB1FE}" type="slidenum">
              <a:rPr lang="en-US"/>
              <a:pPr/>
              <a:t>9</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Sample Point Layout Type 2</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35CD-F36D-45D0-A96E-5D858339EB6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CB249-669E-4A11-A014-5FF14C19D7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800305-D205-4183-B169-40F9B7251C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84AD37-0F11-4013-9467-1E571AA377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5900B2-E492-47D0-B724-B187DBB5EB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2D3698-D4AD-4D86-B5F9-48EE0DD1B8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34280F-1BB5-45A4-80F1-B0FF8E761B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DEE754-6E49-4932-BA56-0A2D166381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7774DE-EFB9-4259-AE78-334793EE44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6E583A-121E-4E52-9B79-867E1F7E6C6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EEFC4D-8A4F-4AE5-8DE4-BBC9FE0820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BF5ADA-6DFA-47C4-9F80-ABB3CCD69C7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17961" dir="2700000" algn="ctr" rotWithShape="0">
              <a:schemeClr val="bg2"/>
            </a:outerShdw>
          </a:effectLst>
        </p:spPr>
        <p:txBody>
          <a:bodyPr/>
          <a:lstStyle/>
          <a:p>
            <a:r>
              <a:rPr lang="en-US" sz="4000" b="1" dirty="0" smtClean="0">
                <a:solidFill>
                  <a:schemeClr val="tx1"/>
                </a:solidFill>
                <a:effectLst>
                  <a:outerShdw blurRad="38100" dist="38100" dir="2700000" algn="tl">
                    <a:srgbClr val="000000">
                      <a:alpha val="43137"/>
                    </a:srgbClr>
                  </a:outerShdw>
                </a:effectLst>
                <a:latin typeface="Garamond" pitchFamily="18" charset="0"/>
              </a:rPr>
              <a:t>The Background Method</a:t>
            </a:r>
            <a:r>
              <a:rPr lang="en-US" sz="4000" b="1" dirty="0">
                <a:solidFill>
                  <a:schemeClr val="tx1"/>
                </a:solidFill>
                <a:effectLst>
                  <a:outerShdw blurRad="38100" dist="38100" dir="2700000" algn="tl">
                    <a:srgbClr val="000000">
                      <a:alpha val="43137"/>
                    </a:srgbClr>
                  </a:outerShdw>
                </a:effectLst>
                <a:latin typeface="Garamond" pitchFamily="18" charset="0"/>
              </a:rPr>
              <a:t/>
            </a:r>
            <a:br>
              <a:rPr lang="en-US" sz="4000" b="1" dirty="0">
                <a:solidFill>
                  <a:schemeClr val="tx1"/>
                </a:solidFill>
                <a:effectLst>
                  <a:outerShdw blurRad="38100" dist="38100" dir="2700000" algn="tl">
                    <a:srgbClr val="000000">
                      <a:alpha val="43137"/>
                    </a:srgbClr>
                  </a:outerShdw>
                </a:effectLst>
                <a:latin typeface="Garamond" pitchFamily="18" charset="0"/>
              </a:rPr>
            </a:br>
            <a:r>
              <a:rPr lang="en-US" sz="2800" b="1" dirty="0" smtClean="0">
                <a:solidFill>
                  <a:schemeClr val="tx1"/>
                </a:solidFill>
                <a:effectLst>
                  <a:outerShdw blurRad="38100" dist="38100" dir="2700000" algn="tl">
                    <a:srgbClr val="000000">
                      <a:alpha val="43137"/>
                    </a:srgbClr>
                  </a:outerShdw>
                </a:effectLst>
                <a:latin typeface="Garamond" pitchFamily="18" charset="0"/>
              </a:rPr>
              <a:t>Unlocking Gods Word:</a:t>
            </a:r>
            <a:br>
              <a:rPr lang="en-US" sz="2800" b="1" dirty="0" smtClean="0">
                <a:solidFill>
                  <a:schemeClr val="tx1"/>
                </a:solidFill>
                <a:effectLst>
                  <a:outerShdw blurRad="38100" dist="38100" dir="2700000" algn="tl">
                    <a:srgbClr val="000000">
                      <a:alpha val="43137"/>
                    </a:srgbClr>
                  </a:outerShdw>
                </a:effectLst>
                <a:latin typeface="Garamond" pitchFamily="18" charset="0"/>
              </a:rPr>
            </a:br>
            <a:r>
              <a:rPr lang="en-US" sz="2800" b="1" dirty="0" smtClean="0">
                <a:solidFill>
                  <a:schemeClr val="tx1"/>
                </a:solidFill>
                <a:effectLst>
                  <a:outerShdw blurRad="38100" dist="38100" dir="2700000" algn="tl">
                    <a:srgbClr val="000000">
                      <a:alpha val="43137"/>
                    </a:srgbClr>
                  </a:outerShdw>
                </a:effectLst>
                <a:latin typeface="Garamond" pitchFamily="18" charset="0"/>
              </a:rPr>
              <a:t>How to Study the Bible</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dissolve">
                                      <p:cBhvr>
                                        <p:cTn id="7"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72200"/>
            <a:ext cx="7772400" cy="685800"/>
          </a:xfrm>
        </p:spPr>
        <p:txBody>
          <a:bodyPr/>
          <a:lstStyle/>
          <a:p>
            <a:r>
              <a:rPr lang="en-US" dirty="0" smtClean="0">
                <a:solidFill>
                  <a:schemeClr val="bg1"/>
                </a:solidFill>
              </a:rPr>
              <a:t>Gates of Hades</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52425" y="666750"/>
            <a:ext cx="8439150" cy="55245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Geography</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kumimoji="0" lang="en-US"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The city of Ephesus </a:t>
            </a:r>
            <a:r>
              <a:rPr lang="en-US" b="1" kern="0" dirty="0" smtClean="0">
                <a:effectLst>
                  <a:outerShdw blurRad="38100" dist="38100" dir="2700000" algn="tl">
                    <a:srgbClr val="000000">
                      <a:alpha val="43137"/>
                    </a:srgbClr>
                  </a:outerShdw>
                </a:effectLst>
                <a:latin typeface="Garamond" pitchFamily="18" charset="0"/>
              </a:rPr>
              <a:t>was located on the western coast of Asia Minor a the mouth of the </a:t>
            </a:r>
            <a:r>
              <a:rPr lang="en-US" b="1" kern="0" dirty="0" err="1" smtClean="0">
                <a:effectLst>
                  <a:outerShdw blurRad="38100" dist="38100" dir="2700000" algn="tl">
                    <a:srgbClr val="000000">
                      <a:alpha val="43137"/>
                    </a:srgbClr>
                  </a:outerShdw>
                </a:effectLst>
                <a:latin typeface="Garamond" pitchFamily="18" charset="0"/>
              </a:rPr>
              <a:t>Cayster</a:t>
            </a:r>
            <a:r>
              <a:rPr lang="en-US" b="1" kern="0" dirty="0" smtClean="0">
                <a:effectLst>
                  <a:outerShdw blurRad="38100" dist="38100" dir="2700000" algn="tl">
                    <a:srgbClr val="000000">
                      <a:alpha val="43137"/>
                    </a:srgbClr>
                  </a:outerShdw>
                </a:effectLst>
                <a:latin typeface="Garamond" pitchFamily="18" charset="0"/>
              </a:rPr>
              <a:t> River, one of the four major east-west valleys that ended in the Aegean sea.  It was also the beginning of a major highway that stretched eastward across Asia Minor into Syria, Mesopotamia, Persia and India.</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b="1" kern="0" dirty="0" smtClean="0">
                <a:effectLst>
                  <a:outerShdw blurRad="38100" dist="38100" dir="2700000" algn="tl">
                    <a:srgbClr val="000000">
                      <a:alpha val="43137"/>
                    </a:srgbClr>
                  </a:outerShdw>
                </a:effectLst>
                <a:latin typeface="Garamond" pitchFamily="18" charset="0"/>
              </a:rPr>
              <a:t>Ephesus was a large port city and had a population around 400,000 during Roman occupation.  It was considered the most important city in the Roman province of Asia because it was at its location that land and sea trade routes converged.</a:t>
            </a:r>
            <a:endParaRPr kumimoji="0" lang="en-US"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Insights from History</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219200"/>
            <a:ext cx="7315200" cy="4876800"/>
          </a:xfrm>
          <a:effectLst>
            <a:outerShdw dist="17961" dir="2700000" algn="ctr" rotWithShape="0">
              <a:schemeClr val="bg2"/>
            </a:outerShdw>
          </a:effectLst>
        </p:spPr>
        <p:txBody>
          <a:bodyPr/>
          <a:lstStyle/>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A working knowledge of the chronology (order of historical events) of the nation of Israel in the OT</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Understand the major events going on in other parts of the world</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What caused this particular event that I am studying?</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How did affect the people involved?</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How did it affect the passage I am studying?</a:t>
            </a:r>
            <a:endParaRPr lang="en-US" sz="28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History</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Archaeology</a:t>
            </a:r>
            <a:r>
              <a:rPr lang="en-US" sz="2000" b="1" kern="0" dirty="0" smtClean="0">
                <a:effectLst>
                  <a:outerShdw blurRad="38100" dist="38100" dir="2700000" algn="tl">
                    <a:srgbClr val="000000">
                      <a:alpha val="43137"/>
                    </a:srgbClr>
                  </a:outerShdw>
                </a:effectLst>
                <a:latin typeface="Garamond" pitchFamily="18" charset="0"/>
              </a:rPr>
              <a:t>y shows that the area around Ephesus was populated as early as 6000 BC.  The first definitive origin shows that Ephesus was an important port city in the days of the ancient Hittites (early 1300 BC).</a:t>
            </a:r>
          </a:p>
          <a:p>
            <a:pPr marL="58738" marR="0" lvl="0" indent="-58738" algn="l" defTabSz="914400" rtl="0" eaLnBrk="1" fontAlgn="base" latinLnBrk="0" hangingPunct="1">
              <a:lnSpc>
                <a:spcPct val="100000"/>
              </a:lnSpc>
              <a:spcBef>
                <a:spcPct val="30000"/>
              </a:spcBef>
              <a:spcAft>
                <a:spcPct val="0"/>
              </a:spcAft>
              <a:buClrTx/>
              <a:buSzTx/>
              <a:tabLst/>
              <a:defRPr/>
            </a:pPr>
            <a:endParaRPr lang="en-US" sz="2000" b="1" kern="0" dirty="0">
              <a:effectLst>
                <a:outerShdw blurRad="38100" dist="38100" dir="2700000" algn="tl">
                  <a:srgbClr val="000000">
                    <a:alpha val="43137"/>
                  </a:srgbClr>
                </a:outerShdw>
              </a:effectLst>
              <a:latin typeface="Garamond" pitchFamily="18" charset="0"/>
            </a:endParaRPr>
          </a:p>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Around</a:t>
            </a:r>
            <a:r>
              <a:rPr kumimoji="0" lang="en-US"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 1080 BC it was taken and colonized by the</a:t>
            </a:r>
            <a:r>
              <a:rPr lang="en-US" sz="2000" b="1" kern="0" dirty="0" smtClean="0">
                <a:effectLst>
                  <a:outerShdw blurRad="38100" dist="38100" dir="2700000" algn="tl">
                    <a:srgbClr val="000000">
                      <a:alpha val="43137"/>
                    </a:srgbClr>
                  </a:outerShdw>
                </a:effectLst>
                <a:latin typeface="Garamond" pitchFamily="18" charset="0"/>
              </a:rPr>
              <a:t> Greeks, introducing Greek ways and philosophies.  Five centauries later it was restored to its Asian (mid-East) influences when it was taken by King Croesus.</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sz="20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The Persians conquered Ephesus in 557 BC and used it as a staging area for their conflicts with the Greeks that lasted for 200 years, ending when Alexander the Great captured the city in 335 B.C.</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sz="20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The Romans took the city in 190 BC where it became a major city in the Roman province of Asia (Although Pergamum remained the capital).</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Insights from Culture</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219200"/>
            <a:ext cx="7315200" cy="4876800"/>
          </a:xfrm>
          <a:effectLst>
            <a:outerShdw dist="17961" dir="2700000" algn="ctr" rotWithShape="0">
              <a:schemeClr val="bg2"/>
            </a:outerShdw>
          </a:effectLst>
        </p:spPr>
        <p:txBody>
          <a:bodyPr numCol="1"/>
          <a:lstStyle/>
          <a:p>
            <a:pPr lvl="0"/>
            <a:r>
              <a:rPr lang="en-US" sz="2800" dirty="0">
                <a:solidFill>
                  <a:schemeClr val="tx1"/>
                </a:solidFill>
                <a:latin typeface="+mn-lt"/>
                <a:ea typeface="+mn-ea"/>
                <a:cs typeface="+mn-cs"/>
              </a:rPr>
              <a:t>How do these things affect the message the people about whom I am studying?</a:t>
            </a:r>
          </a:p>
          <a:p>
            <a:pPr lvl="1"/>
            <a:r>
              <a:rPr lang="en-US" sz="2000" dirty="0">
                <a:solidFill>
                  <a:schemeClr val="tx1"/>
                </a:solidFill>
                <a:latin typeface="+mn-lt"/>
              </a:rPr>
              <a:t>Types of clothes worn</a:t>
            </a:r>
          </a:p>
          <a:p>
            <a:pPr lvl="1"/>
            <a:r>
              <a:rPr lang="en-US" sz="2000" dirty="0">
                <a:solidFill>
                  <a:schemeClr val="tx1"/>
                </a:solidFill>
                <a:latin typeface="+mn-lt"/>
              </a:rPr>
              <a:t>Professions and trades in Biblical Time</a:t>
            </a:r>
          </a:p>
          <a:p>
            <a:pPr lvl="1"/>
            <a:r>
              <a:rPr lang="en-US" sz="2000" dirty="0">
                <a:solidFill>
                  <a:schemeClr val="tx1"/>
                </a:solidFill>
                <a:latin typeface="+mn-lt"/>
              </a:rPr>
              <a:t>Music in the Bible</a:t>
            </a:r>
          </a:p>
          <a:p>
            <a:pPr lvl="1"/>
            <a:r>
              <a:rPr lang="en-US" sz="2000" dirty="0">
                <a:solidFill>
                  <a:schemeClr val="tx1"/>
                </a:solidFill>
                <a:latin typeface="+mn-lt"/>
              </a:rPr>
              <a:t>Architectural styles in the Near East</a:t>
            </a:r>
          </a:p>
          <a:p>
            <a:pPr lvl="1"/>
            <a:r>
              <a:rPr lang="en-US" sz="2000" dirty="0">
                <a:solidFill>
                  <a:schemeClr val="tx1"/>
                </a:solidFill>
                <a:latin typeface="+mn-lt"/>
              </a:rPr>
              <a:t>Manners and customs in scripture</a:t>
            </a:r>
          </a:p>
          <a:p>
            <a:pPr lvl="1"/>
            <a:r>
              <a:rPr lang="en-US" sz="2000" dirty="0">
                <a:solidFill>
                  <a:schemeClr val="tx1"/>
                </a:solidFill>
                <a:latin typeface="+mn-lt"/>
              </a:rPr>
              <a:t>Recreation in ancient times</a:t>
            </a:r>
          </a:p>
          <a:p>
            <a:pPr lvl="1"/>
            <a:r>
              <a:rPr lang="en-US" sz="2000" dirty="0">
                <a:solidFill>
                  <a:schemeClr val="tx1"/>
                </a:solidFill>
                <a:latin typeface="+mn-lt"/>
              </a:rPr>
              <a:t>Family life in the Middle East</a:t>
            </a:r>
          </a:p>
          <a:p>
            <a:pPr lvl="1"/>
            <a:r>
              <a:rPr lang="en-US" sz="2000" dirty="0">
                <a:solidFill>
                  <a:schemeClr val="tx1"/>
                </a:solidFill>
                <a:latin typeface="+mn-lt"/>
              </a:rPr>
              <a:t>Art in the Bible</a:t>
            </a:r>
          </a:p>
          <a:p>
            <a:pPr lvl="1"/>
            <a:r>
              <a:rPr lang="en-US" sz="2000" dirty="0">
                <a:solidFill>
                  <a:schemeClr val="tx1"/>
                </a:solidFill>
                <a:latin typeface="+mn-lt"/>
              </a:rPr>
              <a:t>Languages and literature of surrounding nations</a:t>
            </a:r>
          </a:p>
          <a:p>
            <a:pPr lvl="1"/>
            <a:r>
              <a:rPr lang="en-US" sz="2000" dirty="0">
                <a:solidFill>
                  <a:schemeClr val="tx1"/>
                </a:solidFill>
                <a:latin typeface="+mn-lt"/>
              </a:rPr>
              <a:t>Religious ceremonies in Israel and among pagan neighbors</a:t>
            </a:r>
          </a:p>
          <a:p>
            <a:pPr lvl="1"/>
            <a:r>
              <a:rPr lang="en-US" sz="2000" dirty="0">
                <a:solidFill>
                  <a:schemeClr val="tx1"/>
                </a:solidFill>
                <a:latin typeface="+mn-lt"/>
              </a:rPr>
              <a:t>False religions of the area</a:t>
            </a:r>
          </a:p>
          <a:p>
            <a:pPr lvl="1"/>
            <a:r>
              <a:rPr lang="en-US" sz="2000" dirty="0">
                <a:solidFill>
                  <a:schemeClr val="tx1"/>
                </a:solidFill>
                <a:latin typeface="+mn-lt"/>
              </a:rPr>
              <a:t>Weapons and tools used by the people</a:t>
            </a:r>
            <a:endParaRPr lang="en-US" sz="2400" dirty="0">
              <a:solidFill>
                <a:schemeClr val="tx1"/>
              </a:solidFill>
              <a:latin typeface="+mn-lt"/>
            </a:endParaRPr>
          </a:p>
          <a:p>
            <a:pPr marL="609600" indent="-609600">
              <a:spcBef>
                <a:spcPct val="30000"/>
              </a:spcBef>
              <a:buFontTx/>
              <a:buAutoNum type="arabicPeriod"/>
            </a:pPr>
            <a:endParaRPr lang="en-US" sz="24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Culture</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From the time the Greeks</a:t>
            </a:r>
            <a:r>
              <a:rPr kumimoji="0" lang="en-US"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 took the city in 1080 BC, cultural conflicts existed between Asian and Greek ways of life.  The original religion included the worship of a </a:t>
            </a:r>
            <a:r>
              <a:rPr lang="en-US" sz="2000" b="1" kern="0" dirty="0" smtClean="0">
                <a:effectLst>
                  <a:outerShdw blurRad="38100" dist="38100" dir="2700000" algn="tl">
                    <a:srgbClr val="000000">
                      <a:alpha val="43137"/>
                    </a:srgbClr>
                  </a:outerShdw>
                </a:effectLst>
                <a:latin typeface="Garamond" pitchFamily="18" charset="0"/>
              </a:rPr>
              <a:t>mother-goddess whom the Greeks later called Artemis (Diana in the Roman system).  Here the original goddess had a shrine and the Greeks later built a grand temple.</a:t>
            </a:r>
          </a:p>
          <a:p>
            <a:pPr marL="58738" marR="0" lvl="0" indent="-58738" algn="l" defTabSz="914400" rtl="0" eaLnBrk="1" fontAlgn="base" latinLnBrk="0" hangingPunct="1">
              <a:lnSpc>
                <a:spcPct val="100000"/>
              </a:lnSpc>
              <a:spcBef>
                <a:spcPct val="30000"/>
              </a:spcBef>
              <a:spcAft>
                <a:spcPct val="0"/>
              </a:spcAft>
              <a:buClrTx/>
              <a:buSzTx/>
              <a:tabLst/>
              <a:defRPr/>
            </a:pPr>
            <a:endParaRPr lang="en-US" sz="2000" b="1" kern="0" dirty="0" smtClean="0">
              <a:effectLst>
                <a:outerShdw blurRad="38100" dist="38100" dir="2700000" algn="tl">
                  <a:srgbClr val="000000">
                    <a:alpha val="43137"/>
                  </a:srgbClr>
                </a:outerShdw>
              </a:effectLst>
              <a:latin typeface="Garamond" pitchFamily="18" charset="0"/>
            </a:endParaRPr>
          </a:p>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Being at the crossroads of Europe and the East, the city has an international flavor as people</a:t>
            </a:r>
            <a:r>
              <a:rPr kumimoji="0" lang="en-US"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 of many backgrounds, particularly tradesman and sailors, mixed here freely</a:t>
            </a:r>
            <a:r>
              <a:rPr lang="en-US" sz="2000" b="1" kern="0" dirty="0" smtClean="0">
                <a:effectLst>
                  <a:outerShdw blurRad="38100" dist="38100" dir="2700000" algn="tl">
                    <a:srgbClr val="000000">
                      <a:alpha val="43137"/>
                    </a:srgbClr>
                  </a:outerShdw>
                </a:effectLst>
                <a:latin typeface="Garamond" pitchFamily="18" charset="0"/>
              </a:rPr>
              <a:t>.</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sz="20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Thus, it was a cosmopolitan city, primarily Greek in culture </a:t>
            </a:r>
            <a:r>
              <a:rPr lang="en-US" sz="2000" b="1" kern="0" dirty="0" err="1" smtClean="0">
                <a:effectLst>
                  <a:outerShdw blurRad="38100" dist="38100" dir="2700000" algn="tl">
                    <a:srgbClr val="000000">
                      <a:alpha val="43137"/>
                    </a:srgbClr>
                  </a:outerShdw>
                </a:effectLst>
                <a:latin typeface="Garamond" pitchFamily="18" charset="0"/>
              </a:rPr>
              <a:t>yt</a:t>
            </a:r>
            <a:r>
              <a:rPr lang="en-US" sz="2000" b="1" kern="0" dirty="0" smtClean="0">
                <a:effectLst>
                  <a:outerShdw blurRad="38100" dist="38100" dir="2700000" algn="tl">
                    <a:srgbClr val="000000">
                      <a:alpha val="43137"/>
                    </a:srgbClr>
                  </a:outerShdw>
                </a:effectLst>
                <a:latin typeface="Garamond" pitchFamily="18" charset="0"/>
              </a:rPr>
              <a:t> </a:t>
            </a:r>
            <a:r>
              <a:rPr lang="en-US" sz="2000" b="1" kern="0" dirty="0" err="1" smtClean="0">
                <a:effectLst>
                  <a:outerShdw blurRad="38100" dist="38100" dir="2700000" algn="tl">
                    <a:srgbClr val="000000">
                      <a:alpha val="43137"/>
                    </a:srgbClr>
                  </a:outerShdw>
                </a:effectLst>
                <a:latin typeface="Garamond" pitchFamily="18" charset="0"/>
              </a:rPr>
              <a:t>wih</a:t>
            </a:r>
            <a:r>
              <a:rPr lang="en-US" sz="2000" b="1" kern="0" dirty="0" smtClean="0">
                <a:effectLst>
                  <a:outerShdw blurRad="38100" dist="38100" dir="2700000" algn="tl">
                    <a:srgbClr val="000000">
                      <a:alpha val="43137"/>
                    </a:srgbClr>
                  </a:outerShdw>
                </a:effectLst>
                <a:latin typeface="Garamond" pitchFamily="18" charset="0"/>
              </a:rPr>
              <a:t> Asian underpinnings.  </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Insights from Politics</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219200"/>
            <a:ext cx="7315200" cy="4876800"/>
          </a:xfrm>
          <a:effectLst>
            <a:outerShdw dist="17961" dir="2700000" algn="ctr" rotWithShape="0">
              <a:schemeClr val="bg2"/>
            </a:outerShdw>
          </a:effectLst>
        </p:spPr>
        <p:txBody>
          <a:bodyPr numCol="1"/>
          <a:lstStyle/>
          <a:p>
            <a:pPr lvl="0"/>
            <a:r>
              <a:rPr lang="en-US" sz="2800" dirty="0">
                <a:solidFill>
                  <a:schemeClr val="tx1"/>
                </a:solidFill>
                <a:latin typeface="+mn-lt"/>
                <a:ea typeface="+mn-ea"/>
                <a:cs typeface="+mn-cs"/>
              </a:rPr>
              <a:t>Who are the rulers (kings, emperors, rulers, other governors)?</a:t>
            </a:r>
          </a:p>
          <a:p>
            <a:pPr lvl="0"/>
            <a:r>
              <a:rPr lang="en-US" sz="2800" dirty="0">
                <a:solidFill>
                  <a:schemeClr val="tx1"/>
                </a:solidFill>
                <a:latin typeface="+mn-lt"/>
                <a:ea typeface="+mn-ea"/>
                <a:cs typeface="+mn-cs"/>
              </a:rPr>
              <a:t>What was the political “hot topic” of the day?</a:t>
            </a:r>
          </a:p>
          <a:p>
            <a:pPr marL="609600" indent="-609600">
              <a:spcBef>
                <a:spcPct val="30000"/>
              </a:spcBef>
              <a:buNone/>
            </a:pPr>
            <a:endParaRPr lang="en-US" sz="24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Politics</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In Paul’s day, since it was a city loyal to Rome,</a:t>
            </a:r>
            <a:r>
              <a:rPr kumimoji="0" lang="en-US"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 it was governed by the Roman proconsul from Pergamum.  It was allowed to have its own government and was divided into “tribes” according to the ethnic compositions of its population.</a:t>
            </a: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 </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Summary of Insights</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219200"/>
            <a:ext cx="7315200" cy="4876800"/>
          </a:xfrm>
          <a:effectLst>
            <a:outerShdw dist="17961" dir="2700000" algn="ctr" rotWithShape="0">
              <a:schemeClr val="bg2"/>
            </a:outerShdw>
          </a:effectLst>
        </p:spPr>
        <p:txBody>
          <a:bodyPr numCol="1"/>
          <a:lstStyle/>
          <a:p>
            <a:pPr lvl="0"/>
            <a:r>
              <a:rPr lang="en-US" sz="2800" dirty="0">
                <a:solidFill>
                  <a:schemeClr val="tx1"/>
                </a:solidFill>
                <a:latin typeface="+mn-lt"/>
                <a:ea typeface="+mn-ea"/>
                <a:cs typeface="+mn-cs"/>
              </a:rPr>
              <a:t>How does this background information help me understand better what I am studying?</a:t>
            </a:r>
          </a:p>
          <a:p>
            <a:pPr lvl="0"/>
            <a:r>
              <a:rPr lang="en-US" sz="2800" dirty="0">
                <a:solidFill>
                  <a:schemeClr val="tx1"/>
                </a:solidFill>
                <a:latin typeface="+mn-lt"/>
                <a:ea typeface="+mn-ea"/>
                <a:cs typeface="+mn-cs"/>
              </a:rPr>
              <a:t>What influence did any of these factors have on the book I am studying?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Summary</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The city of Ephesus was an </a:t>
            </a:r>
            <a:r>
              <a:rPr lang="en-US" sz="2000" b="1" kern="0" dirty="0" smtClean="0">
                <a:effectLst>
                  <a:outerShdw blurRad="38100" dist="38100" dir="2700000" algn="tl">
                    <a:srgbClr val="000000">
                      <a:alpha val="43137"/>
                    </a:srgbClr>
                  </a:outerShdw>
                </a:effectLst>
                <a:latin typeface="Garamond" pitchFamily="18" charset="0"/>
              </a:rPr>
              <a:t>important city because of its strategic value.  Paul and his team headed there on their second missionary journey.  Paul later ministered there for 3 years during his third journey (Acts 19).  After Paul left, Timothy stayed behind to continue the work (I Timothy 1).</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sz="2000" b="1"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Because of its cosmopolitan population, here was an opportunity for ministry to many different kinds of peoples – Romans, Greeks, and the Asians.  Also, a ministry could be had with the travelers and traders who cam and went by both land and sea.</a:t>
            </a:r>
          </a:p>
          <a:p>
            <a:pPr marL="58738" marR="0" lvl="0" indent="-58738" algn="l" defTabSz="914400" rtl="0" eaLnBrk="1" fontAlgn="base" latinLnBrk="0" hangingPunct="1">
              <a:lnSpc>
                <a:spcPct val="100000"/>
              </a:lnSpc>
              <a:spcBef>
                <a:spcPct val="30000"/>
              </a:spcBef>
              <a:spcAft>
                <a:spcPct val="0"/>
              </a:spcAft>
              <a:buClrTx/>
              <a:buSzTx/>
              <a:tabLst/>
              <a:defRPr/>
            </a:pPr>
            <a:endParaRPr kumimoji="0" lang="en-US" sz="2000" b="1"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Ephesus’ history and geography made the city a strategic place for the planting of churches and spreading the good news throughout the whole territory.</a:t>
            </a:r>
            <a:endParaRPr kumimoji="0" lang="en-US"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 </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17961" dir="2700000" algn="ctr" rotWithShape="0">
              <a:schemeClr val="bg2"/>
            </a:outerShdw>
          </a:effectLst>
        </p:spPr>
        <p:txBody>
          <a:bodyPr/>
          <a:lstStyle/>
          <a:p>
            <a:pPr algn="l"/>
            <a:r>
              <a:rPr lang="en-US" sz="3600" b="1" dirty="0" smtClean="0">
                <a:solidFill>
                  <a:schemeClr val="tx1"/>
                </a:solidFill>
                <a:effectLst>
                  <a:outerShdw blurRad="38100" dist="38100" dir="2700000" algn="tl">
                    <a:srgbClr val="000000">
                      <a:alpha val="43137"/>
                    </a:srgbClr>
                  </a:outerShdw>
                </a:effectLst>
                <a:latin typeface="Garamond" pitchFamily="18" charset="0"/>
              </a:rPr>
              <a:t>What is this method</a:t>
            </a:r>
            <a:endParaRPr lang="en-US" sz="3600" b="1" dirty="0">
              <a:solidFill>
                <a:schemeClr val="tx1"/>
              </a:solidFill>
              <a:effectLst>
                <a:outerShdw blurRad="38100" dist="38100" dir="2700000" algn="tl">
                  <a:srgbClr val="000000">
                    <a:alpha val="43137"/>
                  </a:srgbClr>
                </a:outerShdw>
              </a:effectLst>
              <a:latin typeface="Garamond" pitchFamily="18" charset="0"/>
            </a:endParaRPr>
          </a:p>
        </p:txBody>
      </p:sp>
      <p:sp>
        <p:nvSpPr>
          <p:cNvPr id="21507" name="Rectangle 3"/>
          <p:cNvSpPr>
            <a:spLocks noGrp="1" noChangeArrowheads="1"/>
          </p:cNvSpPr>
          <p:nvPr>
            <p:ph type="body" idx="1"/>
          </p:nvPr>
        </p:nvSpPr>
        <p:spPr>
          <a:effectLst>
            <a:outerShdw dist="17961" dir="2700000" algn="ctr" rotWithShape="0">
              <a:schemeClr val="bg2"/>
            </a:outerShdw>
          </a:effectLst>
        </p:spPr>
        <p:txBody>
          <a:bodyPr/>
          <a:lstStyle/>
          <a:p>
            <a:pPr marL="0" indent="0" algn="ctr">
              <a:spcBef>
                <a:spcPct val="0"/>
              </a:spcBef>
              <a:buNone/>
            </a:pPr>
            <a:r>
              <a:rPr lang="en-US" b="1" dirty="0">
                <a:solidFill>
                  <a:schemeClr val="tx1"/>
                </a:solidFill>
                <a:effectLst>
                  <a:outerShdw blurRad="38100" dist="38100" dir="2700000" algn="tl">
                    <a:srgbClr val="000000">
                      <a:alpha val="43137"/>
                    </a:srgbClr>
                  </a:outerShdw>
                </a:effectLst>
                <a:latin typeface="+mn-lt"/>
                <a:ea typeface="+mn-ea"/>
                <a:cs typeface="+mn-cs"/>
              </a:rPr>
              <a:t>This method allows you to gain a better understanding of the biblical message by researching the background related to the passage, person, event or topic being studied.  </a:t>
            </a:r>
            <a:endParaRPr lang="en-US" b="1" dirty="0" smtClean="0">
              <a:solidFill>
                <a:schemeClr val="tx1"/>
              </a:solidFill>
              <a:effectLst>
                <a:outerShdw blurRad="38100" dist="38100" dir="2700000" algn="tl">
                  <a:srgbClr val="000000">
                    <a:alpha val="43137"/>
                  </a:srgbClr>
                </a:outerShdw>
              </a:effectLst>
              <a:latin typeface="+mn-lt"/>
              <a:ea typeface="+mn-ea"/>
              <a:cs typeface="+mn-cs"/>
            </a:endParaRPr>
          </a:p>
          <a:p>
            <a:pPr marL="0" indent="0" algn="ctr">
              <a:spcBef>
                <a:spcPct val="0"/>
              </a:spcBef>
              <a:buNone/>
            </a:pPr>
            <a:endParaRPr lang="en-US" b="1" dirty="0">
              <a:effectLst>
                <a:outerShdw blurRad="38100" dist="38100" dir="2700000" algn="tl">
                  <a:srgbClr val="000000">
                    <a:alpha val="43137"/>
                  </a:srgbClr>
                </a:outerShdw>
              </a:effectLst>
            </a:endParaRPr>
          </a:p>
          <a:p>
            <a:pPr marL="0" indent="0" algn="ctr">
              <a:spcBef>
                <a:spcPct val="0"/>
              </a:spcBef>
              <a:buNone/>
            </a:pPr>
            <a:r>
              <a:rPr lang="en-US" sz="2400" b="1" dirty="0" smtClean="0">
                <a:solidFill>
                  <a:schemeClr val="tx1"/>
                </a:solidFill>
                <a:effectLst>
                  <a:outerShdw blurRad="38100" dist="38100" dir="2700000" algn="tl">
                    <a:srgbClr val="000000">
                      <a:alpha val="43137"/>
                    </a:srgbClr>
                  </a:outerShdw>
                </a:effectLst>
                <a:latin typeface="+mn-lt"/>
                <a:ea typeface="+mn-ea"/>
                <a:cs typeface="+mn-cs"/>
              </a:rPr>
              <a:t>This </a:t>
            </a:r>
            <a:r>
              <a:rPr lang="en-US" sz="2400" b="1" dirty="0">
                <a:solidFill>
                  <a:schemeClr val="tx1"/>
                </a:solidFill>
                <a:effectLst>
                  <a:outerShdw blurRad="38100" dist="38100" dir="2700000" algn="tl">
                    <a:srgbClr val="000000">
                      <a:alpha val="43137"/>
                    </a:srgbClr>
                  </a:outerShdw>
                </a:effectLst>
                <a:latin typeface="+mn-lt"/>
                <a:ea typeface="+mn-ea"/>
                <a:cs typeface="+mn-cs"/>
              </a:rPr>
              <a:t>involves understanding the geography, historical events, culture, and political environment at the time a particular part of the Bible was written.</a:t>
            </a:r>
            <a:endParaRPr lang="en-US" b="1" dirty="0">
              <a:solidFill>
                <a:schemeClr val="tx1"/>
              </a:solidFill>
              <a:effectLst>
                <a:outerShdw blurRad="38100" dist="38100" dir="2700000" algn="tl">
                  <a:srgbClr val="000000">
                    <a:alpha val="43137"/>
                  </a:srgbClr>
                </a:outerShdw>
              </a:effectLst>
              <a:latin typeface="+mn-lt"/>
              <a:ea typeface="+mn-ea"/>
              <a:cs typeface="+mn-cs"/>
            </a:endParaRPr>
          </a:p>
          <a:p>
            <a:pPr marL="0" indent="0">
              <a:spcBef>
                <a:spcPct val="0"/>
              </a:spcBef>
              <a:buFontTx/>
              <a:buNone/>
            </a:pPr>
            <a:endParaRPr lang="en-US"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Application</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88392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58738" marR="0" lvl="0" indent="-58738" algn="l" defTabSz="914400" rtl="0" eaLnBrk="1" fontAlgn="base" latinLnBrk="0" hangingPunct="1">
              <a:lnSpc>
                <a:spcPct val="100000"/>
              </a:lnSpc>
              <a:spcBef>
                <a:spcPct val="30000"/>
              </a:spcBef>
              <a:spcAft>
                <a:spcPct val="0"/>
              </a:spcAft>
              <a:buClrTx/>
              <a:buSzTx/>
              <a:tabLst/>
              <a:defRPr/>
            </a:pPr>
            <a:r>
              <a:rPr lang="en-US" sz="2000" kern="0" dirty="0" smtClean="0">
                <a:latin typeface="Garamond" pitchFamily="18" charset="0"/>
              </a:rPr>
              <a:t>It is my responsibility to witness to </a:t>
            </a:r>
            <a:endParaRPr kumimoji="0" lang="en-US" sz="2000" i="0" u="none" strike="noStrike" kern="0" cap="none" spc="0" normalizeH="0" noProof="0" dirty="0" smtClean="0">
              <a:ln>
                <a:noFill/>
              </a:ln>
              <a:solidFill>
                <a:schemeClr val="tx1"/>
              </a:solidFill>
              <a:uLnTx/>
              <a:uFillTx/>
              <a:latin typeface="Garamond" pitchFamily="18" charset="0"/>
              <a:ea typeface="+mn-ea"/>
              <a:cs typeface="+mn-cs"/>
            </a:endParaRPr>
          </a:p>
          <a:p>
            <a:pPr marL="58738" marR="0" lvl="0" indent="-58738" algn="l" defTabSz="914400" rtl="0" eaLnBrk="1" fontAlgn="base" latinLnBrk="0" hangingPunct="1">
              <a:lnSpc>
                <a:spcPct val="100000"/>
              </a:lnSpc>
              <a:spcBef>
                <a:spcPct val="30000"/>
              </a:spcBef>
              <a:spcAft>
                <a:spcPct val="0"/>
              </a:spcAft>
              <a:buClrTx/>
              <a:buSzTx/>
              <a:tabLst/>
              <a:defRPr/>
            </a:pPr>
            <a:r>
              <a:rPr lang="en-US" sz="2000" b="1" kern="0" dirty="0" smtClean="0">
                <a:effectLst>
                  <a:outerShdw blurRad="38100" dist="38100" dir="2700000" algn="tl">
                    <a:srgbClr val="000000">
                      <a:alpha val="43137"/>
                    </a:srgbClr>
                  </a:outerShdw>
                </a:effectLst>
                <a:latin typeface="Garamond" pitchFamily="18" charset="0"/>
              </a:rPr>
              <a:t> </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17961" dir="2700000" algn="ctr" rotWithShape="0">
              <a:schemeClr val="bg2"/>
            </a:outerShdw>
          </a:effectLst>
        </p:spPr>
        <p:txBody>
          <a:bodyPr/>
          <a:lstStyle/>
          <a:p>
            <a:pPr algn="l"/>
            <a:r>
              <a:rPr lang="en-US" sz="3600" b="1" dirty="0" smtClean="0">
                <a:solidFill>
                  <a:schemeClr val="tx1"/>
                </a:solidFill>
                <a:effectLst>
                  <a:outerShdw blurRad="38100" dist="38100" dir="2700000" algn="tl">
                    <a:srgbClr val="000000">
                      <a:alpha val="43137"/>
                    </a:srgbClr>
                  </a:outerShdw>
                </a:effectLst>
                <a:latin typeface="Garamond" pitchFamily="18" charset="0"/>
              </a:rPr>
              <a:t>Why this method?</a:t>
            </a:r>
            <a:endParaRPr lang="en-US" sz="3600" b="1" dirty="0">
              <a:solidFill>
                <a:schemeClr val="tx1"/>
              </a:solidFill>
              <a:effectLst>
                <a:outerShdw blurRad="38100" dist="38100" dir="2700000" algn="tl">
                  <a:srgbClr val="000000">
                    <a:alpha val="43137"/>
                  </a:srgbClr>
                </a:outerShdw>
              </a:effectLst>
              <a:latin typeface="Garamond" pitchFamily="18" charset="0"/>
            </a:endParaRPr>
          </a:p>
        </p:txBody>
      </p:sp>
      <p:sp>
        <p:nvSpPr>
          <p:cNvPr id="21507" name="Rectangle 3"/>
          <p:cNvSpPr>
            <a:spLocks noGrp="1" noChangeArrowheads="1"/>
          </p:cNvSpPr>
          <p:nvPr>
            <p:ph type="body" idx="1"/>
          </p:nvPr>
        </p:nvSpPr>
        <p:spPr>
          <a:effectLst>
            <a:outerShdw dist="17961" dir="2700000" algn="ctr" rotWithShape="0">
              <a:schemeClr val="bg2"/>
            </a:outerShdw>
          </a:effectLst>
        </p:spPr>
        <p:txBody>
          <a:bodyPr/>
          <a:lstStyle/>
          <a:p>
            <a:pPr marL="0" indent="0">
              <a:spcBef>
                <a:spcPct val="0"/>
              </a:spcBef>
            </a:pPr>
            <a:r>
              <a:rPr lang="en-US" b="1" dirty="0" smtClean="0">
                <a:effectLst>
                  <a:outerShdw blurRad="38100" dist="38100" dir="2700000" algn="tl">
                    <a:srgbClr val="000000">
                      <a:alpha val="43137"/>
                    </a:srgbClr>
                  </a:outerShdw>
                </a:effectLst>
                <a:latin typeface="Garamond" pitchFamily="18" charset="0"/>
              </a:rPr>
              <a:t> Context matters</a:t>
            </a:r>
          </a:p>
          <a:p>
            <a:pPr marL="0" indent="0">
              <a:spcBef>
                <a:spcPct val="0"/>
              </a:spcBef>
            </a:pPr>
            <a:r>
              <a:rPr lang="en-US" b="1" dirty="0">
                <a:effectLst>
                  <a:outerShdw blurRad="38100" dist="38100" dir="2700000" algn="tl">
                    <a:srgbClr val="000000">
                      <a:alpha val="43137"/>
                    </a:srgbClr>
                  </a:outerShdw>
                </a:effectLst>
                <a:latin typeface="Garamond" pitchFamily="18" charset="0"/>
              </a:rPr>
              <a:t> </a:t>
            </a:r>
            <a:r>
              <a:rPr lang="en-US" b="1" dirty="0" smtClean="0">
                <a:effectLst>
                  <a:outerShdw blurRad="38100" dist="38100" dir="2700000" algn="tl">
                    <a:srgbClr val="000000">
                      <a:alpha val="43137"/>
                    </a:srgbClr>
                  </a:outerShdw>
                </a:effectLst>
                <a:latin typeface="Garamond" pitchFamily="18" charset="0"/>
              </a:rPr>
              <a:t>Customs differ</a:t>
            </a:r>
          </a:p>
          <a:p>
            <a:pPr marL="0" indent="0">
              <a:spcBef>
                <a:spcPct val="0"/>
              </a:spcBef>
              <a:buNone/>
            </a:pPr>
            <a:endParaRPr lang="en-US"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17961" dir="2700000" algn="ctr" rotWithShape="0">
              <a:schemeClr val="bg2"/>
            </a:outerShdw>
          </a:effectLst>
        </p:spPr>
        <p:txBody>
          <a:bodyPr/>
          <a:lstStyle/>
          <a:p>
            <a:pPr algn="l"/>
            <a:r>
              <a:rPr lang="en-US" sz="3600" b="1" dirty="0" smtClean="0">
                <a:solidFill>
                  <a:schemeClr val="tx1"/>
                </a:solidFill>
                <a:effectLst>
                  <a:outerShdw blurRad="38100" dist="38100" dir="2700000" algn="tl">
                    <a:srgbClr val="000000">
                      <a:alpha val="43137"/>
                    </a:srgbClr>
                  </a:outerShdw>
                </a:effectLst>
                <a:latin typeface="Garamond" pitchFamily="18" charset="0"/>
              </a:rPr>
              <a:t>Tools</a:t>
            </a:r>
            <a:endParaRPr lang="en-US" sz="3600" b="1" dirty="0">
              <a:solidFill>
                <a:schemeClr val="tx1"/>
              </a:solidFill>
              <a:effectLst>
                <a:outerShdw blurRad="38100" dist="38100" dir="2700000" algn="tl">
                  <a:srgbClr val="000000">
                    <a:alpha val="43137"/>
                  </a:srgbClr>
                </a:outerShdw>
              </a:effectLst>
              <a:latin typeface="Garamond" pitchFamily="18" charset="0"/>
            </a:endParaRPr>
          </a:p>
        </p:txBody>
      </p:sp>
      <p:sp>
        <p:nvSpPr>
          <p:cNvPr id="21507" name="Rectangle 3"/>
          <p:cNvSpPr>
            <a:spLocks noGrp="1" noChangeArrowheads="1"/>
          </p:cNvSpPr>
          <p:nvPr>
            <p:ph type="body" idx="1"/>
          </p:nvPr>
        </p:nvSpPr>
        <p:spPr>
          <a:effectLst>
            <a:outerShdw dist="17961" dir="2700000" algn="ctr" rotWithShape="0">
              <a:schemeClr val="bg2"/>
            </a:outerShdw>
          </a:effectLst>
        </p:spPr>
        <p:txBody>
          <a:bodyPr/>
          <a:lstStyle/>
          <a:p>
            <a:pPr marL="0" indent="0">
              <a:spcBef>
                <a:spcPct val="0"/>
              </a:spcBef>
            </a:pPr>
            <a:r>
              <a:rPr lang="en-US" b="1" dirty="0" smtClean="0">
                <a:effectLst>
                  <a:outerShdw blurRad="38100" dist="38100" dir="2700000" algn="tl">
                    <a:srgbClr val="000000">
                      <a:alpha val="43137"/>
                    </a:srgbClr>
                  </a:outerShdw>
                </a:effectLst>
                <a:latin typeface="Garamond" pitchFamily="18" charset="0"/>
              </a:rPr>
              <a:t> Bible dictionary/encyclopedia</a:t>
            </a:r>
          </a:p>
          <a:p>
            <a:pPr marL="0" indent="0">
              <a:spcBef>
                <a:spcPct val="0"/>
              </a:spcBef>
            </a:pPr>
            <a:r>
              <a:rPr lang="en-US" b="1" dirty="0">
                <a:effectLst>
                  <a:outerShdw blurRad="38100" dist="38100" dir="2700000" algn="tl">
                    <a:srgbClr val="000000">
                      <a:alpha val="43137"/>
                    </a:srgbClr>
                  </a:outerShdw>
                </a:effectLst>
                <a:latin typeface="Garamond" pitchFamily="18" charset="0"/>
              </a:rPr>
              <a:t> </a:t>
            </a:r>
            <a:r>
              <a:rPr lang="en-US" b="1" dirty="0" smtClean="0">
                <a:effectLst>
                  <a:outerShdw blurRad="38100" dist="38100" dir="2700000" algn="tl">
                    <a:srgbClr val="000000">
                      <a:alpha val="43137"/>
                    </a:srgbClr>
                  </a:outerShdw>
                </a:effectLst>
                <a:latin typeface="Garamond" pitchFamily="18" charset="0"/>
              </a:rPr>
              <a:t>Bible Handbook</a:t>
            </a:r>
          </a:p>
          <a:p>
            <a:pPr marL="0" indent="0">
              <a:spcBef>
                <a:spcPct val="0"/>
              </a:spcBef>
            </a:pPr>
            <a:r>
              <a:rPr lang="en-US" b="1" dirty="0">
                <a:effectLst>
                  <a:outerShdw blurRad="38100" dist="38100" dir="2700000" algn="tl">
                    <a:srgbClr val="000000">
                      <a:alpha val="43137"/>
                    </a:srgbClr>
                  </a:outerShdw>
                </a:effectLst>
                <a:latin typeface="Garamond" pitchFamily="18" charset="0"/>
              </a:rPr>
              <a:t> </a:t>
            </a:r>
            <a:r>
              <a:rPr lang="en-US" b="1" dirty="0" smtClean="0">
                <a:effectLst>
                  <a:outerShdw blurRad="38100" dist="38100" dir="2700000" algn="tl">
                    <a:srgbClr val="000000">
                      <a:alpha val="43137"/>
                    </a:srgbClr>
                  </a:outerShdw>
                </a:effectLst>
                <a:latin typeface="Garamond" pitchFamily="18" charset="0"/>
              </a:rPr>
              <a:t>Bible Atlas</a:t>
            </a:r>
          </a:p>
          <a:p>
            <a:pPr marL="0" indent="0">
              <a:spcBef>
                <a:spcPct val="0"/>
              </a:spcBef>
            </a:pPr>
            <a:r>
              <a:rPr lang="en-US" b="1" dirty="0">
                <a:effectLst>
                  <a:outerShdw blurRad="38100" dist="38100" dir="2700000" algn="tl">
                    <a:srgbClr val="000000">
                      <a:alpha val="43137"/>
                    </a:srgbClr>
                  </a:outerShdw>
                </a:effectLst>
                <a:latin typeface="Garamond" pitchFamily="18" charset="0"/>
              </a:rPr>
              <a:t> </a:t>
            </a:r>
            <a:r>
              <a:rPr lang="en-US" b="1" dirty="0" smtClean="0">
                <a:effectLst>
                  <a:outerShdw blurRad="38100" dist="38100" dir="2700000" algn="tl">
                    <a:srgbClr val="000000">
                      <a:alpha val="43137"/>
                    </a:srgbClr>
                  </a:outerShdw>
                </a:effectLst>
                <a:latin typeface="Garamond" pitchFamily="18" charset="0"/>
              </a:rPr>
              <a:t>Internet</a:t>
            </a:r>
          </a:p>
          <a:p>
            <a:pPr marL="0" indent="0">
              <a:spcBef>
                <a:spcPct val="0"/>
              </a:spcBef>
              <a:buNone/>
            </a:pPr>
            <a:endParaRPr lang="en-US" b="1" dirty="0" smtClean="0">
              <a:effectLst>
                <a:outerShdw blurRad="38100" dist="38100" dir="2700000" algn="tl">
                  <a:srgbClr val="000000">
                    <a:alpha val="43137"/>
                  </a:srgbClr>
                </a:outerShdw>
              </a:effectLst>
              <a:latin typeface="Garamond" pitchFamily="18" charset="0"/>
            </a:endParaRPr>
          </a:p>
          <a:p>
            <a:pPr marL="0" indent="0" algn="ctr">
              <a:spcBef>
                <a:spcPct val="0"/>
              </a:spcBef>
              <a:buNone/>
            </a:pPr>
            <a:r>
              <a:rPr lang="en-US" b="1" dirty="0" smtClean="0">
                <a:effectLst>
                  <a:outerShdw blurRad="38100" dist="38100" dir="2700000" algn="tl">
                    <a:srgbClr val="000000">
                      <a:alpha val="43137"/>
                    </a:srgbClr>
                  </a:outerShdw>
                </a:effectLst>
                <a:latin typeface="Garamond" pitchFamily="18" charset="0"/>
              </a:rPr>
              <a:t>Many of these are available at the public Library.</a:t>
            </a:r>
          </a:p>
          <a:p>
            <a:pPr marL="0" indent="0">
              <a:spcBef>
                <a:spcPct val="0"/>
              </a:spcBef>
              <a:buNone/>
            </a:pPr>
            <a:endParaRPr lang="en-US"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2705725"/>
            <a:ext cx="9144000" cy="1446550"/>
          </a:xfrm>
          <a:prstGeom prst="rect">
            <a:avLst/>
          </a:prstGeom>
          <a:noFill/>
        </p:spPr>
        <p:txBody>
          <a:bodyPr wrap="square" rtlCol="0">
            <a:spAutoFit/>
          </a:bodyPr>
          <a:lstStyle/>
          <a:p>
            <a:pPr algn="ctr"/>
            <a:r>
              <a:rPr lang="en-US" sz="8800" b="1" dirty="0" smtClean="0">
                <a:effectLst>
                  <a:outerShdw blurRad="38100" dist="38100" dir="2700000" algn="tl">
                    <a:srgbClr val="000000">
                      <a:alpha val="43137"/>
                    </a:srgbClr>
                  </a:outerShdw>
                </a:effectLst>
                <a:latin typeface="Garamond" pitchFamily="18" charset="0"/>
              </a:rPr>
              <a:t>Prayer</a:t>
            </a:r>
            <a:endParaRPr lang="en-US" sz="88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2192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Choose the subject</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981200"/>
            <a:ext cx="7315200" cy="4114800"/>
          </a:xfrm>
          <a:effectLst>
            <a:outerShdw dist="17961" dir="2700000" algn="ctr" rotWithShape="0">
              <a:schemeClr val="bg2"/>
            </a:outerShdw>
          </a:effectLst>
        </p:spPr>
        <p:txBody>
          <a:bodyPr/>
          <a:lstStyle/>
          <a:p>
            <a:pPr marL="609600" indent="-609600">
              <a:spcBef>
                <a:spcPct val="30000"/>
              </a:spcBef>
              <a:buFontTx/>
              <a:buAutoNum type="arabicPeriod"/>
            </a:pPr>
            <a:endParaRPr lang="en-US" sz="28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ssolve">
                                      <p:cBhvr>
                                        <p:cTn id="12"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2192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Reference Tools</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981200"/>
            <a:ext cx="7315200" cy="4114800"/>
          </a:xfrm>
          <a:effectLst>
            <a:outerShdw dist="17961" dir="2700000" algn="ctr" rotWithShape="0">
              <a:schemeClr val="bg2"/>
            </a:outerShdw>
          </a:effectLst>
        </p:spPr>
        <p:txBody>
          <a:bodyPr/>
          <a:lstStyle/>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Allows follow up</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Helpful for next study</a:t>
            </a:r>
          </a:p>
          <a:p>
            <a:pPr marL="609600" indent="-609600">
              <a:spcBef>
                <a:spcPct val="30000"/>
              </a:spcBef>
              <a:buFontTx/>
              <a:buAutoNum type="arabicPeriod"/>
            </a:pPr>
            <a:endParaRPr lang="en-US" sz="28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ssolve">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dissolve">
                                      <p:cBhvr>
                                        <p:cTn id="1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934200"/>
            <a:ext cx="3048000" cy="228600"/>
          </a:xfrm>
        </p:spPr>
        <p:txBody>
          <a:bodyPr/>
          <a:lstStyle/>
          <a:p>
            <a:pPr algn="l"/>
            <a:r>
              <a:rPr lang="en-US" sz="800">
                <a:latin typeface="Arial" charset="0"/>
              </a:rPr>
              <a:t>--------------------------</a:t>
            </a:r>
          </a:p>
        </p:txBody>
      </p:sp>
      <p:sp>
        <p:nvSpPr>
          <p:cNvPr id="3" name="TextBox 2"/>
          <p:cNvSpPr txBox="1"/>
          <p:nvPr/>
        </p:nvSpPr>
        <p:spPr>
          <a:xfrm>
            <a:off x="0" y="304800"/>
            <a:ext cx="91440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Garamond" pitchFamily="18" charset="0"/>
              </a:rPr>
              <a:t>Reference Tools</a:t>
            </a:r>
            <a:endParaRPr lang="en-US" sz="6600" b="1" dirty="0">
              <a:effectLst>
                <a:outerShdw blurRad="38100" dist="38100" dir="2700000" algn="tl">
                  <a:srgbClr val="000000">
                    <a:alpha val="43137"/>
                  </a:srgbClr>
                </a:outerShdw>
              </a:effectLst>
              <a:latin typeface="Garamond" pitchFamily="18" charset="0"/>
            </a:endParaRPr>
          </a:p>
        </p:txBody>
      </p:sp>
      <p:sp>
        <p:nvSpPr>
          <p:cNvPr id="4" name="TextBox 3"/>
          <p:cNvSpPr txBox="1"/>
          <p:nvPr/>
        </p:nvSpPr>
        <p:spPr>
          <a:xfrm>
            <a:off x="5370210" y="6396335"/>
            <a:ext cx="3773790" cy="461665"/>
          </a:xfrm>
          <a:prstGeom prst="rect">
            <a:avLst/>
          </a:prstGeom>
          <a:noFill/>
        </p:spPr>
        <p:txBody>
          <a:bodyPr wrap="none" rtlCol="0">
            <a:spAutoFit/>
          </a:bodyPr>
          <a:lstStyle/>
          <a:p>
            <a:r>
              <a:rPr lang="en-US" dirty="0" smtClean="0"/>
              <a:t>Ephesus:  Book of Ephesians</a:t>
            </a:r>
            <a:endParaRPr lang="en-US" dirty="0"/>
          </a:p>
        </p:txBody>
      </p:sp>
      <p:sp>
        <p:nvSpPr>
          <p:cNvPr id="5" name="Rectangle 3"/>
          <p:cNvSpPr txBox="1">
            <a:spLocks noChangeArrowheads="1"/>
          </p:cNvSpPr>
          <p:nvPr/>
        </p:nvSpPr>
        <p:spPr bwMode="auto">
          <a:xfrm>
            <a:off x="152400" y="1371600"/>
            <a:ext cx="4419600" cy="472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30000"/>
              </a:spcBef>
              <a:spcAft>
                <a:spcPct val="0"/>
              </a:spcAft>
              <a:buClrTx/>
              <a:buSzTx/>
              <a:buFontTx/>
              <a:buAutoNum type="arabicPeriod"/>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Hailey’s Bible Handbook</a:t>
            </a:r>
          </a:p>
          <a:p>
            <a:pPr marL="609600" marR="0" lvl="0" indent="-609600" algn="l" defTabSz="914400" rtl="0" eaLnBrk="1" fontAlgn="base" latinLnBrk="0" hangingPunct="1">
              <a:lnSpc>
                <a:spcPct val="100000"/>
              </a:lnSpc>
              <a:spcBef>
                <a:spcPct val="30000"/>
              </a:spcBef>
              <a:spcAft>
                <a:spcPct val="0"/>
              </a:spcAft>
              <a:buClrTx/>
              <a:buSzTx/>
              <a:buFontTx/>
              <a:buAutoNum type="arabicPeriod"/>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Smith’s </a:t>
            </a:r>
            <a:r>
              <a:rPr lang="en-US" sz="2800" b="1" kern="0" dirty="0" smtClean="0">
                <a:effectLst>
                  <a:outerShdw blurRad="38100" dist="38100" dir="2700000" algn="tl">
                    <a:srgbClr val="000000">
                      <a:alpha val="43137"/>
                    </a:srgbClr>
                  </a:outerShdw>
                </a:effectLst>
                <a:latin typeface="Garamond" pitchFamily="18" charset="0"/>
              </a:rPr>
              <a:t>Bible Dictionary</a:t>
            </a:r>
          </a:p>
          <a:p>
            <a:pPr marL="609600" marR="0" lvl="0" indent="-609600" algn="l" defTabSz="914400" rtl="0" eaLnBrk="1" fontAlgn="base" latinLnBrk="0" hangingPunct="1">
              <a:lnSpc>
                <a:spcPct val="100000"/>
              </a:lnSpc>
              <a:spcBef>
                <a:spcPct val="30000"/>
              </a:spcBef>
              <a:spcAft>
                <a:spcPct val="0"/>
              </a:spcAft>
              <a:buClrTx/>
              <a:buSzTx/>
              <a:buFontTx/>
              <a:buAutoNum type="arabicPeriod"/>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rPr>
              <a:t>Wikipedia</a:t>
            </a:r>
          </a:p>
          <a:p>
            <a:pPr marL="609600" marR="0" lvl="0" indent="-609600" algn="l" defTabSz="914400" rtl="0" eaLnBrk="1" fontAlgn="base" latinLnBrk="0" hangingPunct="1">
              <a:lnSpc>
                <a:spcPct val="100000"/>
              </a:lnSpc>
              <a:spcBef>
                <a:spcPct val="30000"/>
              </a:spcBef>
              <a:spcAft>
                <a:spcPct val="0"/>
              </a:spcAft>
              <a:buClrTx/>
              <a:buSzTx/>
              <a:buFontTx/>
              <a:buAutoNum type="arabicPeriod"/>
              <a:tabLst/>
              <a:defRPr/>
            </a:pPr>
            <a:r>
              <a:rPr lang="en-US" sz="2800" b="1" kern="0" dirty="0" smtClean="0">
                <a:effectLst>
                  <a:outerShdw blurRad="38100" dist="38100" dir="2700000" algn="tl">
                    <a:srgbClr val="000000">
                      <a:alpha val="43137"/>
                    </a:srgbClr>
                  </a:outerShdw>
                </a:effectLst>
                <a:latin typeface="Garamond" pitchFamily="18" charset="0"/>
              </a:rPr>
              <a:t>Study Bible Book Introduction</a:t>
            </a:r>
            <a:endParaRPr kumimoji="0" lang="en-US"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a:p>
            <a:pPr marL="609600" marR="0" lvl="0" indent="-609600" algn="l" defTabSz="914400" rtl="0" eaLnBrk="1" fontAlgn="base" latinLnBrk="0" hangingPunct="1">
              <a:lnSpc>
                <a:spcPct val="100000"/>
              </a:lnSpc>
              <a:spcBef>
                <a:spcPct val="30000"/>
              </a:spcBef>
              <a:spcAft>
                <a:spcPct val="0"/>
              </a:spcAft>
              <a:buClrTx/>
              <a:buSzTx/>
              <a:buFontTx/>
              <a:buAutoNum type="arabicPeriod"/>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85800"/>
          </a:xfrm>
          <a:effectLst>
            <a:outerShdw dist="17961" dir="2700000" algn="ctr" rotWithShape="0">
              <a:schemeClr val="bg2"/>
            </a:outerShdw>
          </a:effectLst>
        </p:spPr>
        <p:txBody>
          <a:bodyPr/>
          <a:lstStyle/>
          <a:p>
            <a:pPr algn="l"/>
            <a:r>
              <a:rPr lang="en-US" sz="2800" b="1" dirty="0" smtClean="0">
                <a:solidFill>
                  <a:schemeClr val="tx1"/>
                </a:solidFill>
                <a:effectLst>
                  <a:outerShdw blurRad="38100" dist="38100" dir="2700000" algn="tl">
                    <a:srgbClr val="000000">
                      <a:alpha val="43137"/>
                    </a:srgbClr>
                  </a:outerShdw>
                </a:effectLst>
                <a:latin typeface="Garamond" pitchFamily="18" charset="0"/>
              </a:rPr>
              <a:t>Insights from Geography</a:t>
            </a:r>
            <a:endParaRPr lang="en-US" sz="2800" b="1" dirty="0">
              <a:solidFill>
                <a:schemeClr val="tx1"/>
              </a:solidFill>
              <a:effectLst>
                <a:outerShdw blurRad="38100" dist="38100" dir="2700000" algn="tl">
                  <a:srgbClr val="000000">
                    <a:alpha val="43137"/>
                  </a:srgbClr>
                </a:outerShdw>
              </a:effectLst>
              <a:latin typeface="Garamond" pitchFamily="18" charset="0"/>
            </a:endParaRPr>
          </a:p>
        </p:txBody>
      </p:sp>
      <p:sp>
        <p:nvSpPr>
          <p:cNvPr id="28675" name="Rectangle 3"/>
          <p:cNvSpPr>
            <a:spLocks noGrp="1" noChangeArrowheads="1"/>
          </p:cNvSpPr>
          <p:nvPr>
            <p:ph type="body" idx="1"/>
          </p:nvPr>
        </p:nvSpPr>
        <p:spPr>
          <a:xfrm>
            <a:off x="1143000" y="1219200"/>
            <a:ext cx="7315200" cy="4876800"/>
          </a:xfrm>
          <a:effectLst>
            <a:outerShdw dist="17961" dir="2700000" algn="ctr" rotWithShape="0">
              <a:schemeClr val="bg2"/>
            </a:outerShdw>
          </a:effectLst>
        </p:spPr>
        <p:txBody>
          <a:bodyPr/>
          <a:lstStyle/>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Need to be familiar with the geography of the Israel and the Near/Middle East.</a:t>
            </a:r>
          </a:p>
          <a:p>
            <a:pPr marL="609600" indent="-609600">
              <a:spcBef>
                <a:spcPct val="30000"/>
              </a:spcBef>
              <a:buFontTx/>
              <a:buAutoNum type="arabicPeriod"/>
            </a:pPr>
            <a:r>
              <a:rPr lang="en-US" sz="2800" b="1" dirty="0" smtClean="0">
                <a:effectLst>
                  <a:outerShdw blurRad="38100" dist="38100" dir="2700000" algn="tl">
                    <a:srgbClr val="000000">
                      <a:alpha val="43137"/>
                    </a:srgbClr>
                  </a:outerShdw>
                </a:effectLst>
                <a:latin typeface="Garamond" pitchFamily="18" charset="0"/>
              </a:rPr>
              <a:t>Things like knowing:</a:t>
            </a:r>
          </a:p>
          <a:p>
            <a:pPr marL="1409700" lvl="2" indent="-609600">
              <a:spcBef>
                <a:spcPct val="30000"/>
              </a:spcBef>
            </a:pPr>
            <a:r>
              <a:rPr lang="en-US" sz="2000" b="1" dirty="0" smtClean="0">
                <a:effectLst>
                  <a:outerShdw blurRad="38100" dist="38100" dir="2700000" algn="tl">
                    <a:srgbClr val="000000">
                      <a:alpha val="43137"/>
                    </a:srgbClr>
                  </a:outerShdw>
                </a:effectLst>
                <a:latin typeface="Garamond" pitchFamily="18" charset="0"/>
              </a:rPr>
              <a:t>Types of land found there</a:t>
            </a:r>
          </a:p>
          <a:p>
            <a:pPr marL="1409700" lvl="2" indent="-609600">
              <a:spcBef>
                <a:spcPct val="30000"/>
              </a:spcBef>
            </a:pPr>
            <a:r>
              <a:rPr lang="en-US" sz="2000" b="1" dirty="0" smtClean="0">
                <a:effectLst>
                  <a:outerShdw blurRad="38100" dist="38100" dir="2700000" algn="tl">
                    <a:srgbClr val="000000">
                      <a:alpha val="43137"/>
                    </a:srgbClr>
                  </a:outerShdw>
                </a:effectLst>
                <a:latin typeface="Garamond" pitchFamily="18" charset="0"/>
              </a:rPr>
              <a:t>Major mountains and hills</a:t>
            </a:r>
          </a:p>
          <a:p>
            <a:pPr marL="1409700" lvl="2" indent="-609600">
              <a:spcBef>
                <a:spcPct val="30000"/>
              </a:spcBef>
            </a:pPr>
            <a:r>
              <a:rPr lang="en-US" sz="2000" b="1" dirty="0" smtClean="0">
                <a:effectLst>
                  <a:outerShdw blurRad="38100" dist="38100" dir="2700000" algn="tl">
                    <a:srgbClr val="000000">
                      <a:alpha val="43137"/>
                    </a:srgbClr>
                  </a:outerShdw>
                </a:effectLst>
                <a:latin typeface="Garamond" pitchFamily="18" charset="0"/>
              </a:rPr>
              <a:t>Major bodies of water (seas, lakes, rivers)</a:t>
            </a:r>
          </a:p>
          <a:p>
            <a:pPr marL="1409700" lvl="2" indent="-609600">
              <a:spcBef>
                <a:spcPct val="30000"/>
              </a:spcBef>
            </a:pPr>
            <a:r>
              <a:rPr lang="en-US" sz="2000" b="1" dirty="0" smtClean="0">
                <a:effectLst>
                  <a:outerShdw blurRad="38100" dist="38100" dir="2700000" algn="tl">
                    <a:srgbClr val="000000">
                      <a:alpha val="43137"/>
                    </a:srgbClr>
                  </a:outerShdw>
                </a:effectLst>
                <a:latin typeface="Garamond" pitchFamily="18" charset="0"/>
              </a:rPr>
              <a:t>Locations of cities and countries</a:t>
            </a:r>
          </a:p>
          <a:p>
            <a:pPr marL="0" indent="0" algn="ctr">
              <a:spcBef>
                <a:spcPct val="30000"/>
              </a:spcBef>
              <a:buNone/>
            </a:pPr>
            <a:endParaRPr lang="en-US" sz="1800" b="1" dirty="0" smtClean="0">
              <a:effectLst>
                <a:outerShdw blurRad="38100" dist="38100" dir="2700000" algn="tl">
                  <a:srgbClr val="000000">
                    <a:alpha val="43137"/>
                  </a:srgbClr>
                </a:outerShdw>
              </a:effectLst>
              <a:latin typeface="Garamond" pitchFamily="18" charset="0"/>
            </a:endParaRPr>
          </a:p>
          <a:p>
            <a:pPr marL="0" indent="0" algn="ctr">
              <a:spcBef>
                <a:spcPct val="30000"/>
              </a:spcBef>
              <a:buNone/>
            </a:pPr>
            <a:r>
              <a:rPr lang="en-US" b="1" dirty="0" smtClean="0">
                <a:effectLst>
                  <a:outerShdw blurRad="38100" dist="38100" dir="2700000" algn="tl">
                    <a:srgbClr val="000000">
                      <a:alpha val="43137"/>
                    </a:srgbClr>
                  </a:outerShdw>
                </a:effectLst>
                <a:latin typeface="Garamond" pitchFamily="18" charset="0"/>
              </a:rPr>
              <a:t>What is the effect of the surrounding geography on the subject or book I am studying?</a:t>
            </a:r>
            <a:endParaRPr lang="en-US" sz="2800" b="1" dirty="0" smtClean="0">
              <a:effectLst>
                <a:outerShdw blurRad="38100" dist="38100" dir="2700000" algn="tl">
                  <a:srgbClr val="000000">
                    <a:alpha val="43137"/>
                  </a:srgbClr>
                </a:outerShdw>
              </a:effectLst>
              <a:latin typeface="Garamond" pitchFamily="18" charset="0"/>
            </a:endParaRPr>
          </a:p>
          <a:p>
            <a:pPr marL="609600" indent="-609600">
              <a:spcBef>
                <a:spcPct val="30000"/>
              </a:spcBef>
              <a:buFontTx/>
              <a:buAutoNum type="arabicPeriod"/>
            </a:pPr>
            <a:endParaRPr lang="en-US" sz="28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ssolve">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dissolve">
                                      <p:cBhvr>
                                        <p:cTn id="17" dur="500"/>
                                        <p:tgtEl>
                                          <p:spTgt spid="2867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8675">
                                            <p:txEl>
                                              <p:pRg st="2" end="2"/>
                                            </p:txEl>
                                          </p:spTgt>
                                        </p:tgtEl>
                                        <p:attrNameLst>
                                          <p:attrName>style.visibility</p:attrName>
                                        </p:attrNameLst>
                                      </p:cBhvr>
                                      <p:to>
                                        <p:strVal val="visible"/>
                                      </p:to>
                                    </p:set>
                                    <p:animEffect transition="in" filter="dissolve">
                                      <p:cBhvr>
                                        <p:cTn id="20" dur="500"/>
                                        <p:tgtEl>
                                          <p:spTgt spid="2867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dissolve">
                                      <p:cBhvr>
                                        <p:cTn id="23" dur="500"/>
                                        <p:tgtEl>
                                          <p:spTgt spid="28675">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8675">
                                            <p:txEl>
                                              <p:pRg st="4" end="4"/>
                                            </p:txEl>
                                          </p:spTgt>
                                        </p:tgtEl>
                                        <p:attrNameLst>
                                          <p:attrName>style.visibility</p:attrName>
                                        </p:attrNameLst>
                                      </p:cBhvr>
                                      <p:to>
                                        <p:strVal val="visible"/>
                                      </p:to>
                                    </p:set>
                                    <p:animEffect transition="in" filter="dissolve">
                                      <p:cBhvr>
                                        <p:cTn id="26" dur="500"/>
                                        <p:tgtEl>
                                          <p:spTgt spid="2867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animEffect transition="in" filter="dissolve">
                                      <p:cBhvr>
                                        <p:cTn id="29" dur="500"/>
                                        <p:tgtEl>
                                          <p:spTgt spid="2867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8675">
                                            <p:txEl>
                                              <p:pRg st="7" end="7"/>
                                            </p:txEl>
                                          </p:spTgt>
                                        </p:tgtEl>
                                        <p:attrNameLst>
                                          <p:attrName>style.visibility</p:attrName>
                                        </p:attrNameLst>
                                      </p:cBhvr>
                                      <p:to>
                                        <p:strVal val="visible"/>
                                      </p:to>
                                    </p:set>
                                    <p:animEffect transition="in" filter="dissolve">
                                      <p:cBhvr>
                                        <p:cTn id="34"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theme/theme1.xml><?xml version="1.0" encoding="utf-8"?>
<a:theme xmlns:a="http://schemas.openxmlformats.org/drawingml/2006/main" name="Default Design">
  <a:themeElements>
    <a:clrScheme name="">
      <a:dk1>
        <a:srgbClr val="FFFFFF"/>
      </a:dk1>
      <a:lt1>
        <a:srgbClr val="FFFFFF"/>
      </a:lt1>
      <a:dk2>
        <a:srgbClr val="0000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1068</Words>
  <Application>Microsoft PowerPoint</Application>
  <PresentationFormat>On-screen Show (4:3)</PresentationFormat>
  <Paragraphs>145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The Background Method Unlocking Gods Word: How to Study the Bible</vt:lpstr>
      <vt:lpstr>What is this method</vt:lpstr>
      <vt:lpstr>Why this method?</vt:lpstr>
      <vt:lpstr>Tools</vt:lpstr>
      <vt:lpstr>--------------------------</vt:lpstr>
      <vt:lpstr>Choose the subject</vt:lpstr>
      <vt:lpstr>Reference Tools</vt:lpstr>
      <vt:lpstr>--------------------------</vt:lpstr>
      <vt:lpstr>Insights from Geography</vt:lpstr>
      <vt:lpstr>Gates of Hades</vt:lpstr>
      <vt:lpstr>--------------------------</vt:lpstr>
      <vt:lpstr>Insights from History</vt:lpstr>
      <vt:lpstr>--------------------------</vt:lpstr>
      <vt:lpstr>Insights from Culture</vt:lpstr>
      <vt:lpstr>--------------------------</vt:lpstr>
      <vt:lpstr>Insights from Politics</vt:lpstr>
      <vt:lpstr>--------------------------</vt:lpstr>
      <vt:lpstr>Summary of Insights</vt:lpstr>
      <vt:lpstr>--------------------------</vt:lpstr>
      <vt:lpstr>--------------------------</vt:lpstr>
    </vt:vector>
  </TitlesOfParts>
  <Company>ImageVine</Company>
  <LinksUpToDate>false</LinksUpToDate>
  <SharedDoc>false</SharedDoc>
  <HyperlinkBase>www.imagevine.com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ImageVine</dc:creator>
  <cp:lastModifiedBy>Randall Bowman </cp:lastModifiedBy>
  <cp:revision>41</cp:revision>
  <dcterms:created xsi:type="dcterms:W3CDTF">2002-04-02T03:32:19Z</dcterms:created>
  <dcterms:modified xsi:type="dcterms:W3CDTF">2008-05-04T14:13:21Z</dcterms:modified>
  <cp:category>Semon Templates</cp:category>
</cp:coreProperties>
</file>