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326" r:id="rId3"/>
    <p:sldId id="257" r:id="rId4"/>
    <p:sldId id="258" r:id="rId5"/>
    <p:sldId id="259" r:id="rId6"/>
    <p:sldId id="307" r:id="rId7"/>
    <p:sldId id="308" r:id="rId8"/>
    <p:sldId id="310" r:id="rId9"/>
    <p:sldId id="309" r:id="rId10"/>
    <p:sldId id="311" r:id="rId11"/>
    <p:sldId id="312" r:id="rId12"/>
    <p:sldId id="327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5" r:id="rId25"/>
    <p:sldId id="324" r:id="rId26"/>
    <p:sldId id="30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72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F416CD-67A3-4CF0-A210-F6AF31AC147F}" type="datetimeFigureOut">
              <a:rPr lang="en-US" smtClean="0"/>
              <a:pPr/>
              <a:t>5/8/2008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5/8/2008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5/8/2008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5/8/2008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5/8/2008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5/8/2008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5/8/2008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5/8/2008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5/8/2008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F416CD-67A3-4CF0-A210-F6AF31AC147F}" type="datetimeFigureOut">
              <a:rPr lang="en-US" smtClean="0"/>
              <a:pPr/>
              <a:t>5/8/2008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F416CD-67A3-4CF0-A210-F6AF31AC147F}" type="datetimeFigureOut">
              <a:rPr lang="en-US" smtClean="0"/>
              <a:pPr/>
              <a:t>5/8/2008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5/8/2008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The </a:t>
            </a:r>
            <a:r>
              <a:rPr lang="en-US" dirty="0" smtClean="0"/>
              <a:t>Book Survey </a:t>
            </a:r>
            <a:r>
              <a:rPr smtClean="0"/>
              <a:t>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Unlocking God’s Word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to Study the Bible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Impressions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What is the first impression you get from the book?  </a:t>
            </a:r>
          </a:p>
          <a:p>
            <a:r>
              <a:rPr lang="en-US" dirty="0" smtClean="0"/>
              <a:t>What do you think is the purpose of the writer?  </a:t>
            </a:r>
          </a:p>
          <a:p>
            <a:r>
              <a:rPr lang="en-US" dirty="0" smtClean="0"/>
              <a:t>What “feel” do you get from reading it?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This is a book about unity and relationships.</a:t>
            </a:r>
          </a:p>
          <a:p>
            <a:r>
              <a:rPr lang="en-US" dirty="0" smtClean="0"/>
              <a:t>Strongly doctrinal.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Words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What are some of the significant words the writer uses?  </a:t>
            </a:r>
          </a:p>
          <a:p>
            <a:r>
              <a:rPr lang="en-US" dirty="0" smtClean="0"/>
              <a:t>What words are repeated the most? </a:t>
            </a:r>
          </a:p>
          <a:p>
            <a:r>
              <a:rPr lang="en-US" dirty="0" smtClean="0"/>
              <a:t>What word or words is he emphasizing?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Chosen</a:t>
            </a:r>
          </a:p>
          <a:p>
            <a:r>
              <a:rPr lang="en-US" dirty="0" smtClean="0"/>
              <a:t>Redemption</a:t>
            </a:r>
          </a:p>
          <a:p>
            <a:r>
              <a:rPr lang="en-US" dirty="0" smtClean="0"/>
              <a:t>One</a:t>
            </a:r>
          </a:p>
          <a:p>
            <a:r>
              <a:rPr lang="en-US" dirty="0" smtClean="0"/>
              <a:t>Unity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Verse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en-US" dirty="0" smtClean="0"/>
              <a:t>What seems to be the key verse (if any</a:t>
            </a:r>
            <a:r>
              <a:rPr lang="en-US" dirty="0" smtClean="0"/>
              <a:t>)?</a:t>
            </a:r>
          </a:p>
          <a:p>
            <a:pPr lvl="0"/>
            <a:r>
              <a:rPr lang="en-US" dirty="0" smtClean="0"/>
              <a:t>What </a:t>
            </a:r>
            <a:r>
              <a:rPr lang="en-US" dirty="0" smtClean="0"/>
              <a:t>ideas or phrases are repeated that may show his main thought? </a:t>
            </a:r>
            <a:endParaRPr lang="en-US" dirty="0" smtClean="0"/>
          </a:p>
          <a:p>
            <a:pPr lvl="0"/>
            <a:r>
              <a:rPr lang="en-US" dirty="0" smtClean="0"/>
              <a:t>What </a:t>
            </a:r>
            <a:r>
              <a:rPr lang="en-US" dirty="0" smtClean="0"/>
              <a:t>is the writer’s key statement?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4:4-6</a:t>
            </a:r>
          </a:p>
          <a:p>
            <a:pPr>
              <a:buNone/>
            </a:pPr>
            <a:endParaRPr lang="en-US" dirty="0" smtClean="0"/>
          </a:p>
          <a:p>
            <a:pPr marL="115888" indent="-6350"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one body and one Spirit—just as you were called to one hope when you were called—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Lord, one faith, one baptism;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and Father of all, who is over all and through all and in all.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Literary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 book narrative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drama? 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personal </a:t>
            </a:r>
            <a:r>
              <a:rPr lang="en-US" dirty="0" smtClean="0"/>
              <a:t>letter?</a:t>
            </a:r>
          </a:p>
          <a:p>
            <a:pPr lvl="1"/>
            <a:r>
              <a:rPr lang="en-US" dirty="0" smtClean="0"/>
              <a:t>A discourse?</a:t>
            </a:r>
          </a:p>
          <a:p>
            <a:pPr lvl="1"/>
            <a:r>
              <a:rPr lang="en-US" dirty="0" smtClean="0"/>
              <a:t>Poetry</a:t>
            </a:r>
            <a:r>
              <a:rPr lang="en-US" dirty="0" smtClean="0"/>
              <a:t>? 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combination?  </a:t>
            </a:r>
            <a:endParaRPr lang="en-US" dirty="0" smtClean="0"/>
          </a:p>
          <a:p>
            <a:r>
              <a:rPr lang="en-US" dirty="0" smtClean="0"/>
              <a:t>Does </a:t>
            </a:r>
            <a:r>
              <a:rPr lang="en-US" dirty="0" smtClean="0"/>
              <a:t>the write use figurative language?  </a:t>
            </a:r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smtClean="0"/>
              <a:t>he using a logical argument?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 general letter interrupted with two worshipful (spontaneous?) prayers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Tone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the writer </a:t>
            </a:r>
            <a:r>
              <a:rPr lang="en-US" dirty="0" smtClean="0"/>
              <a:t>angry? </a:t>
            </a:r>
          </a:p>
          <a:p>
            <a:pPr lvl="1"/>
            <a:r>
              <a:rPr lang="en-US" dirty="0" smtClean="0"/>
              <a:t>Sad? </a:t>
            </a:r>
          </a:p>
          <a:p>
            <a:pPr lvl="1"/>
            <a:r>
              <a:rPr lang="en-US" dirty="0" smtClean="0"/>
              <a:t>Happy</a:t>
            </a:r>
            <a:r>
              <a:rPr lang="en-US" dirty="0" smtClean="0"/>
              <a:t>?  </a:t>
            </a:r>
            <a:endParaRPr lang="en-US" dirty="0" smtClean="0"/>
          </a:p>
          <a:p>
            <a:pPr lvl="1"/>
            <a:r>
              <a:rPr lang="en-US" dirty="0" smtClean="0"/>
              <a:t>Worried</a:t>
            </a:r>
            <a:r>
              <a:rPr lang="en-US" dirty="0" smtClean="0"/>
              <a:t>?  </a:t>
            </a:r>
            <a:endParaRPr lang="en-US" dirty="0" smtClean="0"/>
          </a:p>
          <a:p>
            <a:pPr lvl="1"/>
            <a:r>
              <a:rPr lang="en-US" dirty="0" smtClean="0"/>
              <a:t>Excited</a:t>
            </a:r>
            <a:r>
              <a:rPr lang="en-US" dirty="0" smtClean="0"/>
              <a:t>?  </a:t>
            </a:r>
            <a:endParaRPr lang="en-US" dirty="0" smtClean="0"/>
          </a:p>
          <a:p>
            <a:pPr lvl="1"/>
            <a:r>
              <a:rPr lang="en-US" dirty="0" smtClean="0"/>
              <a:t>Depressed</a:t>
            </a:r>
            <a:r>
              <a:rPr lang="en-US" dirty="0" smtClean="0"/>
              <a:t>?  </a:t>
            </a:r>
            <a:endParaRPr lang="en-US" dirty="0" smtClean="0"/>
          </a:p>
          <a:p>
            <a:pPr lvl="1"/>
            <a:r>
              <a:rPr lang="en-US" dirty="0" smtClean="0"/>
              <a:t>Calm</a:t>
            </a:r>
            <a:r>
              <a:rPr lang="en-US" dirty="0" smtClean="0"/>
              <a:t>?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 smtClean="0"/>
              <a:t>do you think his hearers must have </a:t>
            </a:r>
            <a:r>
              <a:rPr lang="en-US" dirty="0" smtClean="0"/>
              <a:t>felt?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does it make you feel?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Upbeat and passionate</a:t>
            </a:r>
          </a:p>
          <a:p>
            <a:r>
              <a:rPr lang="en-US" dirty="0" smtClean="0"/>
              <a:t>It has a “manifesto” tone</a:t>
            </a:r>
          </a:p>
          <a:p>
            <a:pPr lvl="1"/>
            <a:r>
              <a:rPr lang="en-US" dirty="0" smtClean="0"/>
              <a:t>Intention of reminding the readers who they are</a:t>
            </a:r>
          </a:p>
          <a:p>
            <a:pPr lvl="1"/>
            <a:r>
              <a:rPr lang="en-US" dirty="0" smtClean="0"/>
              <a:t>Then challenging them to their responsibilities.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Theme(s)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en-US" dirty="0" smtClean="0"/>
              <a:t>What is the main theme?  </a:t>
            </a:r>
            <a:endParaRPr lang="en-US" dirty="0" smtClean="0"/>
          </a:p>
          <a:p>
            <a:pPr lvl="0"/>
            <a:r>
              <a:rPr lang="en-US" dirty="0" smtClean="0"/>
              <a:t>Is </a:t>
            </a:r>
            <a:r>
              <a:rPr lang="en-US" dirty="0" smtClean="0"/>
              <a:t>there more than one?  </a:t>
            </a:r>
            <a:endParaRPr lang="en-US" dirty="0" smtClean="0"/>
          </a:p>
          <a:p>
            <a:pPr lvl="0"/>
            <a:r>
              <a:rPr lang="en-US" dirty="0" smtClean="0"/>
              <a:t>What </a:t>
            </a:r>
            <a:r>
              <a:rPr lang="en-US" dirty="0" smtClean="0"/>
              <a:t>is the writer saying?  </a:t>
            </a:r>
            <a:endParaRPr lang="en-US" dirty="0" smtClean="0"/>
          </a:p>
          <a:p>
            <a:pPr lvl="0"/>
            <a:r>
              <a:rPr lang="en-US" dirty="0" smtClean="0"/>
              <a:t>What </a:t>
            </a:r>
            <a:r>
              <a:rPr lang="en-US" dirty="0" smtClean="0"/>
              <a:t>is his major emphasis?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We are to be unified because of Jesus Christ (“in Christ”)</a:t>
            </a:r>
          </a:p>
          <a:p>
            <a:r>
              <a:rPr lang="en-US" dirty="0" smtClean="0"/>
              <a:t>Our responsibilities in relationships.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Are there obvious divisions of thought in the book?  </a:t>
            </a:r>
            <a:endParaRPr lang="en-US" dirty="0" smtClean="0"/>
          </a:p>
          <a:p>
            <a:pPr lvl="0"/>
            <a:r>
              <a:rPr lang="en-US" dirty="0" smtClean="0"/>
              <a:t>How </a:t>
            </a:r>
            <a:r>
              <a:rPr lang="en-US" dirty="0" smtClean="0"/>
              <a:t>is the book organized?  </a:t>
            </a:r>
            <a:endParaRPr lang="en-US" dirty="0" smtClean="0"/>
          </a:p>
          <a:p>
            <a:pPr lvl="1"/>
            <a:r>
              <a:rPr lang="en-US" dirty="0" smtClean="0"/>
              <a:t>Around people?</a:t>
            </a:r>
          </a:p>
          <a:p>
            <a:pPr lvl="1"/>
            <a:r>
              <a:rPr lang="en-US" dirty="0" smtClean="0"/>
              <a:t>Events</a:t>
            </a:r>
            <a:r>
              <a:rPr lang="en-US" dirty="0" smtClean="0"/>
              <a:t>?  </a:t>
            </a:r>
            <a:endParaRPr lang="en-US" dirty="0" smtClean="0"/>
          </a:p>
          <a:p>
            <a:pPr lvl="1"/>
            <a:r>
              <a:rPr lang="en-US" dirty="0" smtClean="0"/>
              <a:t>Places</a:t>
            </a:r>
            <a:r>
              <a:rPr lang="en-US" dirty="0" smtClean="0"/>
              <a:t>?  </a:t>
            </a:r>
            <a:endParaRPr lang="en-US" dirty="0" smtClean="0"/>
          </a:p>
          <a:p>
            <a:pPr lvl="1"/>
            <a:r>
              <a:rPr lang="en-US" dirty="0" smtClean="0"/>
              <a:t>Ideas</a:t>
            </a:r>
            <a:r>
              <a:rPr lang="en-US" dirty="0" smtClean="0"/>
              <a:t>?  </a:t>
            </a:r>
            <a:endParaRPr lang="en-US" dirty="0" smtClean="0"/>
          </a:p>
          <a:p>
            <a:pPr lvl="1"/>
            <a:r>
              <a:rPr lang="en-US" dirty="0" smtClean="0"/>
              <a:t>Time </a:t>
            </a:r>
            <a:r>
              <a:rPr lang="en-US" dirty="0" smtClean="0"/>
              <a:t>spans?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Two major divisions separated by a “therefore.” (4:1)</a:t>
            </a:r>
          </a:p>
          <a:p>
            <a:r>
              <a:rPr lang="en-US" dirty="0" smtClean="0"/>
              <a:t>In the first part, two prayers are recorded.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People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Who are the principle personalities in the book?  </a:t>
            </a:r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 smtClean="0"/>
              <a:t>people are mentioned the most? 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parts do they play in the book?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Paul</a:t>
            </a:r>
          </a:p>
          <a:p>
            <a:r>
              <a:rPr lang="en-US" dirty="0" smtClean="0"/>
              <a:t>The Ephesian Church</a:t>
            </a:r>
          </a:p>
          <a:p>
            <a:r>
              <a:rPr lang="en-US" dirty="0" smtClean="0"/>
              <a:t>Evil Forces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do I know about the writer(s)?</a:t>
            </a:r>
          </a:p>
          <a:p>
            <a:pPr lvl="0"/>
            <a:r>
              <a:rPr lang="en-US" dirty="0" smtClean="0"/>
              <a:t>When was the book written?</a:t>
            </a:r>
          </a:p>
          <a:p>
            <a:pPr lvl="0"/>
            <a:r>
              <a:rPr lang="en-US" dirty="0" smtClean="0"/>
              <a:t>Where was the book written?</a:t>
            </a:r>
          </a:p>
          <a:p>
            <a:pPr lvl="0"/>
            <a:r>
              <a:rPr lang="en-US" dirty="0" smtClean="0"/>
              <a:t>To whom was it written?  Who were they?</a:t>
            </a:r>
          </a:p>
          <a:p>
            <a:pPr lvl="0"/>
            <a:r>
              <a:rPr lang="en-US" dirty="0" smtClean="0"/>
              <a:t>Why was the book written?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</a:t>
            </a:r>
            <a:r>
              <a:rPr lang="en-US" dirty="0" smtClean="0"/>
              <a:t>d Study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Study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Ephesians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 your example later…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5888" indent="-6350">
              <a:buNone/>
            </a:pPr>
            <a:r>
              <a:rPr lang="en-US" dirty="0" smtClean="0"/>
              <a:t>First</a:t>
            </a:r>
            <a:r>
              <a:rPr lang="en-US" dirty="0" smtClean="0"/>
              <a:t>, I shake the whole apple tree </a:t>
            </a:r>
            <a:r>
              <a:rPr lang="en-US" sz="2000" dirty="0" smtClean="0"/>
              <a:t>[study the Bible as a whole]</a:t>
            </a:r>
            <a:r>
              <a:rPr lang="en-US" dirty="0" smtClean="0"/>
              <a:t>, that the ripest might fall.  Then I climb the tree and shake each limb </a:t>
            </a:r>
            <a:r>
              <a:rPr lang="en-US" sz="2000" dirty="0" smtClean="0"/>
              <a:t>[study of a whole book]</a:t>
            </a:r>
            <a:r>
              <a:rPr lang="en-US" dirty="0" smtClean="0"/>
              <a:t>, and then each branch </a:t>
            </a:r>
            <a:r>
              <a:rPr lang="en-US" sz="2000" dirty="0" smtClean="0"/>
              <a:t>[study of a chapter of a book]</a:t>
            </a:r>
            <a:r>
              <a:rPr lang="en-US" dirty="0" smtClean="0"/>
              <a:t> and then each twig </a:t>
            </a:r>
            <a:r>
              <a:rPr lang="en-US" sz="2000" dirty="0" smtClean="0"/>
              <a:t>[study of the paragraphs and sentences]</a:t>
            </a:r>
            <a:r>
              <a:rPr lang="en-US" dirty="0" smtClean="0"/>
              <a:t>, and then I look under each leaf </a:t>
            </a:r>
            <a:r>
              <a:rPr lang="en-US" sz="2000" dirty="0" smtClean="0"/>
              <a:t>[study of single words]</a:t>
            </a:r>
            <a:r>
              <a:rPr lang="en-US" dirty="0" smtClean="0"/>
              <a:t>.”</a:t>
            </a:r>
          </a:p>
          <a:p>
            <a:pPr marL="115888" indent="-6350" algn="r">
              <a:buNone/>
            </a:pPr>
            <a:endParaRPr lang="en-US" dirty="0" smtClean="0"/>
          </a:p>
          <a:p>
            <a:pPr marL="115888" indent="-6350" algn="r">
              <a:buNone/>
            </a:pPr>
            <a:r>
              <a:rPr lang="en-US" dirty="0" smtClean="0"/>
              <a:t>~</a:t>
            </a:r>
            <a:r>
              <a:rPr lang="en-US" dirty="0" smtClean="0"/>
              <a:t>Martin Luther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 the Bible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analysis method that DIAGRAMS the contents of a book</a:t>
            </a:r>
          </a:p>
          <a:p>
            <a:r>
              <a:rPr lang="en-US" dirty="0" smtClean="0"/>
              <a:t>Allows you to visually see the books contents in division</a:t>
            </a:r>
          </a:p>
          <a:p>
            <a:r>
              <a:rPr lang="en-US" dirty="0" smtClean="0"/>
              <a:t>Like a roadmap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Chart - What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Helps </a:t>
            </a:r>
            <a:r>
              <a:rPr lang="en-US" dirty="0" smtClean="0"/>
              <a:t>summarize the main ideas and contents</a:t>
            </a:r>
          </a:p>
          <a:p>
            <a:pPr lvl="0"/>
            <a:r>
              <a:rPr lang="en-US" dirty="0" smtClean="0"/>
              <a:t>See the entire contents of the book at a glance</a:t>
            </a:r>
          </a:p>
          <a:p>
            <a:pPr lvl="0"/>
            <a:r>
              <a:rPr lang="en-US" dirty="0" smtClean="0"/>
              <a:t>Helps discover relationships between chapters and paragraphs</a:t>
            </a:r>
          </a:p>
          <a:p>
            <a:pPr lvl="0"/>
            <a:r>
              <a:rPr lang="en-US" dirty="0" smtClean="0"/>
              <a:t>Raises awareness of ideas that are repeated</a:t>
            </a:r>
          </a:p>
          <a:p>
            <a:pPr lvl="0"/>
            <a:r>
              <a:rPr lang="en-US" dirty="0" smtClean="0"/>
              <a:t>Serves as a memory device to </a:t>
            </a:r>
            <a:r>
              <a:rPr lang="en-US" dirty="0" smtClean="0"/>
              <a:t>recall </a:t>
            </a:r>
            <a:r>
              <a:rPr lang="en-US" dirty="0" smtClean="0"/>
              <a:t>the chapter’s content quickly</a:t>
            </a:r>
          </a:p>
          <a:p>
            <a:pPr lvl="0"/>
            <a:r>
              <a:rPr lang="en-US" dirty="0" smtClean="0"/>
              <a:t>Enables </a:t>
            </a:r>
            <a:r>
              <a:rPr lang="en-US" dirty="0" smtClean="0"/>
              <a:t>one </a:t>
            </a:r>
            <a:r>
              <a:rPr lang="en-US" dirty="0" smtClean="0"/>
              <a:t>to think through a book and remember it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Chart - Why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0" y="1295400"/>
          <a:ext cx="9144000" cy="4267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426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7"/>
          <p:cNvGraphicFramePr>
            <a:graphicFrameLocks/>
          </p:cNvGraphicFramePr>
          <p:nvPr/>
        </p:nvGraphicFramePr>
        <p:xfrm>
          <a:off x="0" y="1371600"/>
          <a:ext cx="9144000" cy="4267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1451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843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376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5998698"/>
            <a:ext cx="7481776" cy="457200"/>
          </a:xfrm>
        </p:spPr>
        <p:txBody>
          <a:bodyPr/>
          <a:lstStyle/>
          <a:p>
            <a:r>
              <a:rPr lang="en-US" dirty="0" smtClean="0"/>
              <a:t>Horizontal Chart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4419600" y="6477000"/>
            <a:ext cx="3974592" cy="381000"/>
          </a:xfrm>
        </p:spPr>
        <p:txBody>
          <a:bodyPr/>
          <a:lstStyle/>
          <a:p>
            <a:r>
              <a:rPr lang="en-US" dirty="0" smtClean="0"/>
              <a:t>Ephesians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3136612"/>
            <a:ext cx="81964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 Make columns for each chapter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3124200"/>
            <a:ext cx="36327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2.  Make 3 Rows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4600" y="1676400"/>
            <a:ext cx="415049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Chapter Divisions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69807" y="2768025"/>
            <a:ext cx="345479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Chapter Titles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56577" y="4343400"/>
            <a:ext cx="432522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Chapter Contents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2074" y="3124200"/>
            <a:ext cx="62985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  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Find the Major Divisions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15" name="Content Placeholder 7"/>
          <p:cNvGraphicFramePr>
            <a:graphicFrameLocks/>
          </p:cNvGraphicFramePr>
          <p:nvPr/>
        </p:nvGraphicFramePr>
        <p:xfrm>
          <a:off x="0" y="226409"/>
          <a:ext cx="9144000" cy="54123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145191"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451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843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376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Content Placeholder 7"/>
          <p:cNvGraphicFramePr>
            <a:graphicFrameLocks/>
          </p:cNvGraphicFramePr>
          <p:nvPr/>
        </p:nvGraphicFramePr>
        <p:xfrm>
          <a:off x="0" y="228600"/>
          <a:ext cx="9144000" cy="5455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145191">
                <a:tc grid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Who the Members of the Church Are</a:t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1:1 – 3:21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What the Members of the Church are to do</a:t>
                      </a:r>
                    </a:p>
                    <a:p>
                      <a:pPr algn="ctr"/>
                      <a:r>
                        <a:rPr lang="en-US" b="0" dirty="0" smtClean="0"/>
                        <a:t>4:1-6:24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4519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4:1-5:21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5:22-6:9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6:10-20</a:t>
                      </a:r>
                      <a:endParaRPr lang="en-US" b="1" dirty="0"/>
                    </a:p>
                  </a:txBody>
                  <a:tcPr anchor="ctr"/>
                </a:tc>
              </a:tr>
              <a:tr h="9843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376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Content Placeholder 7"/>
          <p:cNvGraphicFramePr>
            <a:graphicFrameLocks/>
          </p:cNvGraphicFramePr>
          <p:nvPr/>
        </p:nvGraphicFramePr>
        <p:xfrm>
          <a:off x="0" y="228600"/>
          <a:ext cx="9144000" cy="5455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145191">
                <a:tc grid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Who the Members of the Church Are</a:t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1:1 – 3:21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What the Members of the Church are to do</a:t>
                      </a:r>
                    </a:p>
                    <a:p>
                      <a:pPr algn="ctr"/>
                      <a:r>
                        <a:rPr lang="en-US" b="0" dirty="0" smtClean="0"/>
                        <a:t>4:1-6:24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4519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4:1-5:21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5:22-6:9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6:10-20</a:t>
                      </a:r>
                      <a:endParaRPr lang="en-US" b="1" dirty="0"/>
                    </a:p>
                  </a:txBody>
                  <a:tcPr anchor="ctr"/>
                </a:tc>
              </a:tr>
              <a:tr h="984319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Chosen</a:t>
                      </a:r>
                      <a:r>
                        <a:rPr lang="en-US" i="1" baseline="0" dirty="0" smtClean="0"/>
                        <a:t> by God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Saved</a:t>
                      </a:r>
                      <a:r>
                        <a:rPr lang="en-US" i="1" baseline="0" dirty="0" smtClean="0"/>
                        <a:t> By Christ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Empowered by the</a:t>
                      </a:r>
                      <a:r>
                        <a:rPr lang="en-US" i="1" baseline="0" dirty="0" smtClean="0"/>
                        <a:t> Holy Spirit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/>
                </a:tc>
              </a:tr>
              <a:tr h="21376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Content Placeholder 7"/>
          <p:cNvGraphicFramePr>
            <a:graphicFrameLocks/>
          </p:cNvGraphicFramePr>
          <p:nvPr/>
        </p:nvGraphicFramePr>
        <p:xfrm>
          <a:off x="0" y="228600"/>
          <a:ext cx="9144000" cy="5455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145191">
                <a:tc grid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Who the Members of the Church Are</a:t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1:1 – 3:21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What the Members of the Church are to do</a:t>
                      </a:r>
                    </a:p>
                    <a:p>
                      <a:pPr algn="ctr"/>
                      <a:r>
                        <a:rPr lang="en-US" b="0" dirty="0" smtClean="0"/>
                        <a:t>4:1-6:24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4519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4:1-5:21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5:22-6:9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6:10-20</a:t>
                      </a:r>
                      <a:endParaRPr lang="en-US" b="1" dirty="0"/>
                    </a:p>
                  </a:txBody>
                  <a:tcPr anchor="ctr"/>
                </a:tc>
              </a:tr>
              <a:tr h="984319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Chosen</a:t>
                      </a:r>
                      <a:r>
                        <a:rPr lang="en-US" i="1" baseline="0" dirty="0" smtClean="0"/>
                        <a:t> by God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Saved</a:t>
                      </a:r>
                      <a:r>
                        <a:rPr lang="en-US" i="1" baseline="0" dirty="0" smtClean="0"/>
                        <a:t> By Christ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Empowered by the</a:t>
                      </a:r>
                      <a:r>
                        <a:rPr lang="en-US" i="1" baseline="0" dirty="0" smtClean="0"/>
                        <a:t> Holy Spirit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/>
                </a:tc>
              </a:tr>
              <a:tr h="2137690">
                <a:tc>
                  <a:txBody>
                    <a:bodyPr/>
                    <a:lstStyle/>
                    <a:p>
                      <a:r>
                        <a:rPr lang="en-US" dirty="0" smtClean="0"/>
                        <a:t>Three doxologies separate the work of the Trinity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Content Placeholder 7"/>
          <p:cNvGraphicFramePr>
            <a:graphicFrameLocks/>
          </p:cNvGraphicFramePr>
          <p:nvPr/>
        </p:nvGraphicFramePr>
        <p:xfrm>
          <a:off x="0" y="228601"/>
          <a:ext cx="9144000" cy="56745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125452">
                <a:tc grid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Who the Members of the Church Are</a:t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1:1 – 3:21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What the Members of the Church are to do</a:t>
                      </a:r>
                    </a:p>
                    <a:p>
                      <a:pPr algn="ctr"/>
                      <a:r>
                        <a:rPr lang="en-US" b="0" dirty="0" smtClean="0"/>
                        <a:t>4:1-6:24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4:1-5:21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5:22-6:9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6:10-20</a:t>
                      </a:r>
                      <a:endParaRPr lang="en-US" b="1" dirty="0"/>
                    </a:p>
                  </a:txBody>
                  <a:tcPr anchor="ctr"/>
                </a:tc>
              </a:tr>
              <a:tr h="865732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Chosen</a:t>
                      </a:r>
                      <a:r>
                        <a:rPr lang="en-US" i="1" baseline="0" dirty="0" smtClean="0"/>
                        <a:t> by God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Saved</a:t>
                      </a:r>
                      <a:r>
                        <a:rPr lang="en-US" i="1" baseline="0" dirty="0" smtClean="0"/>
                        <a:t> By Christ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Empowered by the</a:t>
                      </a:r>
                      <a:r>
                        <a:rPr lang="en-US" i="1" baseline="0" dirty="0" smtClean="0"/>
                        <a:t> Holy Spirit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/>
                </a:tc>
              </a:tr>
              <a:tr h="1948554">
                <a:tc>
                  <a:txBody>
                    <a:bodyPr/>
                    <a:lstStyle/>
                    <a:p>
                      <a:r>
                        <a:rPr lang="en-US" dirty="0" smtClean="0"/>
                        <a:t>Three doxologies separate the work of the Trinity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56746">
                <a:tc>
                  <a:txBody>
                    <a:bodyPr/>
                    <a:lstStyle/>
                    <a:p>
                      <a:r>
                        <a:rPr lang="en-US" dirty="0" smtClean="0"/>
                        <a:t>Paul’s First Prayer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Outline the high points of the book</a:t>
            </a:r>
          </a:p>
          <a:p>
            <a:r>
              <a:rPr lang="en-US" dirty="0" smtClean="0"/>
              <a:t>Refer to your horizontal chart</a:t>
            </a:r>
          </a:p>
          <a:p>
            <a:r>
              <a:rPr lang="en-US" dirty="0" smtClean="0"/>
              <a:t>Outline from major to minor</a:t>
            </a:r>
          </a:p>
          <a:p>
            <a:pPr lvl="1"/>
            <a:r>
              <a:rPr lang="en-US" dirty="0" smtClean="0"/>
              <a:t>Major divisions first</a:t>
            </a:r>
          </a:p>
          <a:p>
            <a:pPr lvl="2"/>
            <a:r>
              <a:rPr lang="en-US" dirty="0" smtClean="0"/>
              <a:t>Subdivisions (Chapters)</a:t>
            </a:r>
          </a:p>
          <a:p>
            <a:pPr lvl="3"/>
            <a:r>
              <a:rPr lang="en-US" dirty="0" smtClean="0"/>
              <a:t>Important points (Paragraphs)</a:t>
            </a:r>
          </a:p>
          <a:p>
            <a:r>
              <a:rPr lang="en-US" dirty="0" smtClean="0"/>
              <a:t>Look at paragraph divisions for clues in outlining</a:t>
            </a:r>
          </a:p>
          <a:p>
            <a:r>
              <a:rPr lang="en-US" dirty="0" smtClean="0"/>
              <a:t>Afterwards, compare it with as many others as you can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Outline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Ephesians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68325" indent="-458788">
              <a:buFont typeface="+mj-lt"/>
              <a:buAutoNum type="romanUcPeriod"/>
            </a:pPr>
            <a:r>
              <a:rPr lang="en-US" dirty="0" smtClean="0"/>
              <a:t>The Disposition of Christians</a:t>
            </a:r>
            <a:r>
              <a:rPr lang="en-US" sz="2400" dirty="0" smtClean="0"/>
              <a:t> (1-3)</a:t>
            </a:r>
            <a:endParaRPr lang="en-US" dirty="0" smtClean="0"/>
          </a:p>
          <a:p>
            <a:pPr marL="1204913" lvl="1" indent="-571500">
              <a:buFont typeface="+mj-lt"/>
              <a:buAutoNum type="alphaUcPeriod"/>
            </a:pPr>
            <a:r>
              <a:rPr lang="en-US" dirty="0" smtClean="0"/>
              <a:t>Chosen by God </a:t>
            </a:r>
            <a:r>
              <a:rPr lang="en-US" sz="2000" dirty="0" smtClean="0"/>
              <a:t>(1) [Ends in Prayer]</a:t>
            </a:r>
            <a:endParaRPr lang="en-US" dirty="0" smtClean="0"/>
          </a:p>
          <a:p>
            <a:pPr marL="1204913" lvl="1" indent="-571500">
              <a:buFont typeface="+mj-lt"/>
              <a:buAutoNum type="alphaUcPeriod"/>
            </a:pPr>
            <a:r>
              <a:rPr lang="en-US" dirty="0" smtClean="0"/>
              <a:t>Saved by Christ </a:t>
            </a:r>
            <a:r>
              <a:rPr lang="en-US" sz="2000" dirty="0" smtClean="0"/>
              <a:t>(2)</a:t>
            </a:r>
            <a:endParaRPr lang="en-US" dirty="0" smtClean="0"/>
          </a:p>
          <a:p>
            <a:pPr marL="1204913" lvl="1" indent="-571500">
              <a:buFont typeface="+mj-lt"/>
              <a:buAutoNum type="alphaUcPeriod"/>
            </a:pPr>
            <a:r>
              <a:rPr lang="en-US" dirty="0" smtClean="0"/>
              <a:t>Empowered by the Holy Spirit </a:t>
            </a:r>
            <a:r>
              <a:rPr lang="en-US" sz="2000" dirty="0" smtClean="0"/>
              <a:t>(3)</a:t>
            </a:r>
            <a:endParaRPr lang="en-US" dirty="0" smtClean="0"/>
          </a:p>
          <a:p>
            <a:pPr marL="568325" indent="-458788">
              <a:buFont typeface="+mj-lt"/>
              <a:buAutoNum type="romanUcPeriod"/>
            </a:pPr>
            <a:r>
              <a:rPr lang="en-US" dirty="0" smtClean="0"/>
              <a:t>The Duty of Christians </a:t>
            </a:r>
            <a:r>
              <a:rPr lang="en-US" sz="2400" dirty="0" smtClean="0"/>
              <a:t>(4-6)</a:t>
            </a:r>
            <a:endParaRPr lang="en-US" dirty="0" smtClean="0"/>
          </a:p>
          <a:p>
            <a:pPr marL="1204913" lvl="1" indent="-636588">
              <a:buFont typeface="+mj-lt"/>
              <a:buAutoNum type="alphaUcPeriod"/>
            </a:pPr>
            <a:r>
              <a:rPr lang="en-US" dirty="0" smtClean="0"/>
              <a:t>Their responsibilities </a:t>
            </a:r>
            <a:r>
              <a:rPr lang="en-US" sz="2000" dirty="0" smtClean="0"/>
              <a:t>(4:1-5:21)</a:t>
            </a:r>
            <a:endParaRPr lang="en-US" dirty="0" smtClean="0"/>
          </a:p>
          <a:p>
            <a:pPr marL="1204913" lvl="1" indent="-636588">
              <a:buFont typeface="+mj-lt"/>
              <a:buAutoNum type="alphaUcPeriod"/>
            </a:pPr>
            <a:r>
              <a:rPr lang="en-US" dirty="0" smtClean="0"/>
              <a:t>Their relationships </a:t>
            </a:r>
            <a:r>
              <a:rPr lang="en-US" sz="2000" dirty="0" smtClean="0"/>
              <a:t>(5:22-6:9)</a:t>
            </a:r>
            <a:endParaRPr lang="en-US" dirty="0" smtClean="0"/>
          </a:p>
          <a:p>
            <a:pPr marL="1204913" lvl="1" indent="-636588">
              <a:buFont typeface="+mj-lt"/>
              <a:buAutoNum type="alphaUcPeriod"/>
            </a:pPr>
            <a:r>
              <a:rPr lang="en-US" dirty="0" smtClean="0"/>
              <a:t>Their resistance to evil </a:t>
            </a:r>
            <a:r>
              <a:rPr lang="en-US" sz="2000" dirty="0" smtClean="0"/>
              <a:t>(6:10-20)</a:t>
            </a:r>
            <a:endParaRPr lang="en-US" dirty="0" smtClean="0"/>
          </a:p>
          <a:p>
            <a:pPr marL="681228" indent="-571500">
              <a:buNone/>
            </a:pPr>
            <a:r>
              <a:rPr lang="en-US" sz="2000" dirty="0" smtClean="0"/>
              <a:t>Concluding remarks (6:21-24)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one thing the Lord spoke to you about and write an application statement.</a:t>
            </a:r>
          </a:p>
          <a:p>
            <a:r>
              <a:rPr lang="en-US" dirty="0" smtClean="0"/>
              <a:t>4 “P’s”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Application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The </a:t>
            </a:r>
            <a:r>
              <a:rPr lang="en-US" dirty="0" smtClean="0"/>
              <a:t>Book Survey </a:t>
            </a:r>
            <a:r>
              <a:rPr smtClean="0"/>
              <a:t>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Unlocking God’s Word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to Study the Bible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Gain a sweeping overview of an entire book.</a:t>
            </a:r>
            <a:endParaRPr lang="en-US" sz="4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this method?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Allows one to master the general contents of a book</a:t>
            </a:r>
          </a:p>
          <a:p>
            <a:r>
              <a:rPr lang="en-US" sz="2800" dirty="0" smtClean="0"/>
              <a:t>Reveals how each part of the book is related</a:t>
            </a:r>
          </a:p>
          <a:p>
            <a:r>
              <a:rPr lang="en-US" sz="2800" dirty="0" smtClean="0"/>
              <a:t>Ensures proper emphasis on each point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this method?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Bible</a:t>
            </a:r>
          </a:p>
          <a:p>
            <a:r>
              <a:rPr lang="en-US" dirty="0" smtClean="0"/>
              <a:t>Several Contemporary translations</a:t>
            </a:r>
          </a:p>
          <a:p>
            <a:r>
              <a:rPr lang="en-US" dirty="0" smtClean="0"/>
              <a:t>Bible Dictionary or Encyclopedia</a:t>
            </a:r>
          </a:p>
          <a:p>
            <a:r>
              <a:rPr lang="en-US" dirty="0" smtClean="0"/>
              <a:t>Bible Handbook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you will need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Ephesians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One Sitting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Recent Translation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Rapidly (ignore chapter divisions)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Repeatedly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With Pen and Paper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the Book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Nine items to be looking for as you read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Some Notes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404813" indent="-295275"/>
            <a:r>
              <a:rPr lang="en-US" dirty="0" smtClean="0"/>
              <a:t>Is the book history?</a:t>
            </a:r>
          </a:p>
          <a:p>
            <a:pPr marL="880110" lvl="1" indent="-514350">
              <a:tabLst>
                <a:tab pos="685800" algn="l"/>
              </a:tabLst>
            </a:pPr>
            <a:r>
              <a:rPr lang="en-US" dirty="0" smtClean="0"/>
              <a:t>Poetry?</a:t>
            </a:r>
          </a:p>
          <a:p>
            <a:pPr marL="880110" lvl="1" indent="-514350">
              <a:tabLst>
                <a:tab pos="685800" algn="l"/>
              </a:tabLst>
            </a:pPr>
            <a:r>
              <a:rPr lang="en-US" dirty="0" smtClean="0"/>
              <a:t>Prophecy?</a:t>
            </a:r>
          </a:p>
          <a:p>
            <a:pPr marL="880110" lvl="1" indent="-514350">
              <a:tabLst>
                <a:tab pos="685800" algn="l"/>
              </a:tabLst>
            </a:pPr>
            <a:r>
              <a:rPr lang="en-US" dirty="0" smtClean="0"/>
              <a:t>Law?</a:t>
            </a:r>
          </a:p>
          <a:p>
            <a:pPr marL="880110" lvl="1" indent="-514350">
              <a:tabLst>
                <a:tab pos="685800" algn="l"/>
              </a:tabLst>
            </a:pPr>
            <a:r>
              <a:rPr lang="en-US" dirty="0" smtClean="0"/>
              <a:t>A biography?</a:t>
            </a:r>
          </a:p>
          <a:p>
            <a:pPr marL="880110" lvl="1" indent="-514350">
              <a:tabLst>
                <a:tab pos="685800" algn="l"/>
              </a:tabLst>
            </a:pPr>
            <a:r>
              <a:rPr lang="en-US" dirty="0" smtClean="0"/>
              <a:t>A letter?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New Testament Letter (Epistle)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1667</TotalTime>
  <Words>1062</Words>
  <Application>Microsoft Office PowerPoint</Application>
  <PresentationFormat>On-screen Show (4:3)</PresentationFormat>
  <Paragraphs>231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The Book Survey Method</vt:lpstr>
      <vt:lpstr>How to study the Bible</vt:lpstr>
      <vt:lpstr>What is this method?</vt:lpstr>
      <vt:lpstr>Why use this method?</vt:lpstr>
      <vt:lpstr>Tools you will need</vt:lpstr>
      <vt:lpstr>Prayer</vt:lpstr>
      <vt:lpstr>Read the Book</vt:lpstr>
      <vt:lpstr>Make Some Notes</vt:lpstr>
      <vt:lpstr>Category</vt:lpstr>
      <vt:lpstr>First Impressions</vt:lpstr>
      <vt:lpstr>Key Words</vt:lpstr>
      <vt:lpstr>Key Verse</vt:lpstr>
      <vt:lpstr>Literary Style</vt:lpstr>
      <vt:lpstr>Emotional Tone</vt:lpstr>
      <vt:lpstr>Main Theme(s)</vt:lpstr>
      <vt:lpstr>Structure</vt:lpstr>
      <vt:lpstr>Major People</vt:lpstr>
      <vt:lpstr>Background Study</vt:lpstr>
      <vt:lpstr>Background Study</vt:lpstr>
      <vt:lpstr>Horizontal Chart - What</vt:lpstr>
      <vt:lpstr>Horizontal Chart - Why</vt:lpstr>
      <vt:lpstr>Horizontal Chart</vt:lpstr>
      <vt:lpstr>Tentative Outline</vt:lpstr>
      <vt:lpstr>Tentative Outline</vt:lpstr>
      <vt:lpstr>Personal Application</vt:lpstr>
      <vt:lpstr>The Book Survey Method</vt:lpstr>
    </vt:vector>
  </TitlesOfParts>
  <Company>ARELLO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Biographical Method</dc:title>
  <dc:creator>Randall Bowman </dc:creator>
  <cp:lastModifiedBy>Randall Bowman </cp:lastModifiedBy>
  <cp:revision>54</cp:revision>
  <dcterms:created xsi:type="dcterms:W3CDTF">2008-03-27T13:55:33Z</dcterms:created>
  <dcterms:modified xsi:type="dcterms:W3CDTF">2008-05-09T15:12:04Z</dcterms:modified>
</cp:coreProperties>
</file>