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1" r:id="rId1"/>
  </p:sldMasterIdLst>
  <p:notesMasterIdLst>
    <p:notesMasterId r:id="rId20"/>
  </p:notesMasterIdLst>
  <p:sldIdLst>
    <p:sldId id="256" r:id="rId2"/>
    <p:sldId id="257" r:id="rId3"/>
    <p:sldId id="336" r:id="rId4"/>
    <p:sldId id="307" r:id="rId5"/>
    <p:sldId id="339" r:id="rId6"/>
    <p:sldId id="338" r:id="rId7"/>
    <p:sldId id="345" r:id="rId8"/>
    <p:sldId id="340" r:id="rId9"/>
    <p:sldId id="346" r:id="rId10"/>
    <p:sldId id="341" r:id="rId11"/>
    <p:sldId id="347" r:id="rId12"/>
    <p:sldId id="350" r:id="rId13"/>
    <p:sldId id="342" r:id="rId14"/>
    <p:sldId id="348" r:id="rId15"/>
    <p:sldId id="343" r:id="rId16"/>
    <p:sldId id="344" r:id="rId17"/>
    <p:sldId id="349" r:id="rId18"/>
    <p:sldId id="33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p:scale>
          <a:sx n="80" d="100"/>
          <a:sy n="80" d="100"/>
        </p:scale>
        <p:origin x="-149"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1ACC24-01FD-4E97-A48E-0E832E88160E}" type="datetimeFigureOut">
              <a:rPr lang="en-US" smtClean="0"/>
              <a:pPr/>
              <a:t>5/21/2008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087DCC-F052-4C34-A51E-2F7249308A1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087DCC-F052-4C34-A51E-2F7249308A17}"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3F416CD-67A3-4CF0-A210-F6AF31AC147F}" type="datetimeFigureOut">
              <a:rPr lang="en-US" smtClean="0"/>
              <a:pPr/>
              <a:t>5/21/2008</a:t>
            </a:fld>
            <a:endParaRPr lang="en-US"/>
          </a:p>
        </p:txBody>
      </p:sp>
      <p:sp>
        <p:nvSpPr>
          <p:cNvPr id="20" name="Footer Placeholder 19"/>
          <p:cNvSpPr>
            <a:spLocks noGrp="1"/>
          </p:cNvSpPr>
          <p:nvPr>
            <p:ph type="ftr" sz="quarter" idx="11"/>
          </p:nvPr>
        </p:nvSpPr>
        <p:spPr/>
        <p:txBody>
          <a:bodyPr/>
          <a:lstStyle>
            <a:extLst/>
          </a:lstStyle>
          <a:p>
            <a:endParaRPr kumimoji="0" lang="en-US" dirty="0"/>
          </a:p>
        </p:txBody>
      </p:sp>
      <p:sp>
        <p:nvSpPr>
          <p:cNvPr id="10" name="Slide Number Placeholder 9"/>
          <p:cNvSpPr>
            <a:spLocks noGrp="1"/>
          </p:cNvSpPr>
          <p:nvPr>
            <p:ph type="sldNum" sz="quarter" idx="12"/>
          </p:nvPr>
        </p:nvSpPr>
        <p:spPr/>
        <p:txBody>
          <a:bodyPr/>
          <a:lstStyle>
            <a:extLst/>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F416CD-67A3-4CF0-A210-F6AF31AC147F}" type="datetimeFigureOut">
              <a:rPr lang="en-US" smtClean="0"/>
              <a:pPr/>
              <a:t>5/21/2008</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6652B35-718D-4E28-AFEB-B694A3B357E8}"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F416CD-67A3-4CF0-A210-F6AF31AC147F}" type="datetimeFigureOut">
              <a:rPr lang="en-US" smtClean="0"/>
              <a:pPr/>
              <a:t>5/21/2008</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6652B35-718D-4E28-AFEB-B694A3B357E8}"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F416CD-67A3-4CF0-A210-F6AF31AC147F}" type="datetimeFigureOut">
              <a:rPr lang="en-US" smtClean="0"/>
              <a:pPr/>
              <a:t>5/21/2008</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6652B35-718D-4E28-AFEB-B694A3B357E8}"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3F416CD-67A3-4CF0-A210-F6AF31AC147F}" type="datetimeFigureOut">
              <a:rPr lang="en-US" smtClean="0"/>
              <a:pPr/>
              <a:t>5/21/2008</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6652B35-718D-4E28-AFEB-B694A3B357E8}" type="slidenum">
              <a:rPr kumimoji="0" lang="en-US" smtClean="0"/>
              <a:pPr/>
              <a:t>‹#›</a:t>
            </a:fld>
            <a:endParaRPr kumimoji="0"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3F416CD-67A3-4CF0-A210-F6AF31AC147F}" type="datetimeFigureOut">
              <a:rPr lang="en-US" smtClean="0"/>
              <a:pPr/>
              <a:t>5/21/2008</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96652B35-718D-4E28-AFEB-B694A3B357E8}"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lgn="l" eaLnBrk="1" latinLnBrk="0" hangingPunct="1"/>
            <a:fld id="{C3F416CD-67A3-4CF0-A210-F6AF31AC147F}" type="datetimeFigureOut">
              <a:rPr lang="en-US" smtClean="0"/>
              <a:pPr algn="l" eaLnBrk="1" latinLnBrk="0" hangingPunct="1"/>
              <a:t>5/21/2008</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pPr algn="r" eaLnBrk="1" latinLnBrk="0" hangingPunct="1"/>
            <a:fld id="{96652B35-718D-4E28-AFEB-B694A3B357E8}" type="slidenum">
              <a:rPr kumimoji="0" lang="en-US" smtClean="0"/>
              <a:pPr algn="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3F416CD-67A3-4CF0-A210-F6AF31AC147F}" type="datetimeFigureOut">
              <a:rPr lang="en-US" smtClean="0"/>
              <a:pPr/>
              <a:t>5/21/2008</a:t>
            </a:fld>
            <a:endParaRPr lang="en-US"/>
          </a:p>
        </p:txBody>
      </p:sp>
      <p:sp>
        <p:nvSpPr>
          <p:cNvPr id="4" name="Footer Placeholder 3"/>
          <p:cNvSpPr>
            <a:spLocks noGrp="1"/>
          </p:cNvSpPr>
          <p:nvPr>
            <p:ph type="ftr" sz="quarter" idx="11"/>
          </p:nvPr>
        </p:nvSpPr>
        <p:spPr/>
        <p:txBody>
          <a:bodyPr/>
          <a:lstStyle>
            <a:extLst/>
          </a:lstStyle>
          <a:p>
            <a:endParaRPr kumimoji="0" lang="en-US" dirty="0"/>
          </a:p>
        </p:txBody>
      </p:sp>
      <p:sp>
        <p:nvSpPr>
          <p:cNvPr id="5" name="Slide Number Placeholder 4"/>
          <p:cNvSpPr>
            <a:spLocks noGrp="1"/>
          </p:cNvSpPr>
          <p:nvPr>
            <p:ph type="sldNum" sz="quarter" idx="12"/>
          </p:nvPr>
        </p:nvSpPr>
        <p:spPr/>
        <p:txBody>
          <a:bodyPr/>
          <a:lstStyle>
            <a:extLst/>
          </a:lstStyle>
          <a:p>
            <a:fld id="{96652B35-718D-4E28-AFEB-B694A3B357E8}"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3F416CD-67A3-4CF0-A210-F6AF31AC147F}" type="datetimeFigureOut">
              <a:rPr lang="en-US" smtClean="0"/>
              <a:pPr/>
              <a:t>5/21/2008</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96652B35-718D-4E28-AFEB-B694A3B357E8}" type="slidenum">
              <a:rPr kumimoji="0" lang="en-US" smtClean="0"/>
              <a:pPr/>
              <a:t>‹#›</a:t>
            </a:fld>
            <a:endParaRPr kumimoji="0"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2019301" y="2705100"/>
            <a:ext cx="5791200" cy="838200"/>
          </a:xfrm>
          <a:ln/>
        </p:spPr>
        <p:style>
          <a:lnRef idx="2">
            <a:schemeClr val="accent5"/>
          </a:lnRef>
          <a:fillRef idx="1">
            <a:schemeClr val="lt1"/>
          </a:fillRef>
          <a:effectRef idx="0">
            <a:schemeClr val="accent5"/>
          </a:effectRef>
          <a:fontRef idx="none"/>
        </p:style>
        <p:txBody>
          <a:bodyPr anchor="ctr" anchorCtr="1">
            <a:normAutofit/>
          </a:bodyPr>
          <a:lstStyle>
            <a:lvl1pPr algn="l">
              <a:lnSpc>
                <a:spcPts val="2000"/>
              </a:lnSpc>
              <a:buNone/>
              <a:defRPr sz="2000" b="1" cap="all" baseline="0"/>
            </a:lvl1pPr>
            <a:extLst/>
          </a:lstStyle>
          <a:p>
            <a:r>
              <a:rPr kumimoji="0" lang="en-US" dirty="0" smtClean="0"/>
              <a:t>Click to edit Master title style</a:t>
            </a:r>
            <a:endParaRPr kumimoji="0" lang="en-US" dirty="0"/>
          </a:p>
        </p:txBody>
      </p:sp>
      <p:sp>
        <p:nvSpPr>
          <p:cNvPr id="4" name="Content Placeholder 3"/>
          <p:cNvSpPr>
            <a:spLocks noGrp="1"/>
          </p:cNvSpPr>
          <p:nvPr>
            <p:ph sz="half" idx="1"/>
          </p:nvPr>
        </p:nvSpPr>
        <p:spPr>
          <a:xfrm>
            <a:off x="1447800" y="228600"/>
            <a:ext cx="7467600" cy="57912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5" name="Date Placeholder 4"/>
          <p:cNvSpPr>
            <a:spLocks noGrp="1"/>
          </p:cNvSpPr>
          <p:nvPr>
            <p:ph type="dt" sz="half" idx="10"/>
          </p:nvPr>
        </p:nvSpPr>
        <p:spPr/>
        <p:txBody>
          <a:bodyPr/>
          <a:lstStyle>
            <a:extLst/>
          </a:lstStyle>
          <a:p>
            <a:fld id="{C3F416CD-67A3-4CF0-A210-F6AF31AC147F}" type="datetimeFigureOut">
              <a:rPr lang="en-US" smtClean="0"/>
              <a:pPr/>
              <a:t>5/21/2008</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96652B35-718D-4E28-AFEB-B694A3B357E8}" type="slidenum">
              <a:rPr kumimoji="0" lang="en-US" smtClean="0"/>
              <a:pPr/>
              <a:t>‹#›</a:t>
            </a:fld>
            <a:endParaRPr kumimoji="0" lang="en-US"/>
          </a:p>
        </p:txBody>
      </p:sp>
      <p:sp>
        <p:nvSpPr>
          <p:cNvPr id="8" name="Rectangle 7"/>
          <p:cNvSpPr/>
          <p:nvPr userDrawn="1"/>
        </p:nvSpPr>
        <p:spPr>
          <a:xfrm>
            <a:off x="2886582" y="5934670"/>
            <a:ext cx="3361818"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Ephesians</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3F416CD-67A3-4CF0-A210-F6AF31AC147F}" type="datetimeFigureOut">
              <a:rPr lang="en-US" smtClean="0"/>
              <a:pPr/>
              <a:t>5/21/2008</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96652B35-718D-4E28-AFEB-B694A3B357E8}" type="slidenum">
              <a:rPr kumimoji="0" lang="en-US" smtClean="0"/>
              <a:pPr/>
              <a:t>‹#›</a:t>
            </a:fld>
            <a:endParaRPr kumimoji="0"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lgn="l" eaLnBrk="1" latinLnBrk="0" hangingPunct="1"/>
            <a:fld id="{C3F416CD-67A3-4CF0-A210-F6AF31AC147F}" type="datetimeFigureOut">
              <a:rPr lang="en-US" smtClean="0"/>
              <a:pPr algn="l" eaLnBrk="1" latinLnBrk="0" hangingPunct="1"/>
              <a:t>5/21/2008</a:t>
            </a:fld>
            <a:endParaRPr lang="en-US" sz="800" dirty="0">
              <a:solidFill>
                <a:schemeClr val="accent2"/>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lgn="r" eaLnBrk="1" latinLnBrk="0" hangingPunct="1"/>
            <a:endParaRPr kumimoji="0" lang="en-US" sz="800" dirty="0">
              <a:solidFill>
                <a:schemeClr val="accent2"/>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52" r:id="rId1"/>
    <p:sldLayoutId id="2147483953" r:id="rId2"/>
    <p:sldLayoutId id="2147483954" r:id="rId3"/>
    <p:sldLayoutId id="2147483955" r:id="rId4"/>
    <p:sldLayoutId id="2147483956" r:id="rId5"/>
    <p:sldLayoutId id="2147483957" r:id="rId6"/>
    <p:sldLayoutId id="2147483958" r:id="rId7"/>
    <p:sldLayoutId id="2147483959" r:id="rId8"/>
    <p:sldLayoutId id="2147483960" r:id="rId9"/>
    <p:sldLayoutId id="2147483961" r:id="rId10"/>
    <p:sldLayoutId id="2147483962"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The </a:t>
            </a:r>
            <a:r>
              <a:rPr lang="en-US" dirty="0" smtClean="0"/>
              <a:t>Book Synthesis </a:t>
            </a:r>
            <a:r>
              <a:rPr smtClean="0"/>
              <a:t>Method</a:t>
            </a:r>
            <a:endParaRPr lang="en-US" dirty="0"/>
          </a:p>
        </p:txBody>
      </p:sp>
      <p:sp>
        <p:nvSpPr>
          <p:cNvPr id="3" name="Subtitle 2"/>
          <p:cNvSpPr>
            <a:spLocks noGrp="1"/>
          </p:cNvSpPr>
          <p:nvPr>
            <p:ph type="subTitle" idx="1"/>
          </p:nvPr>
        </p:nvSpPr>
        <p:spPr/>
        <p:txBody>
          <a:bodyPr>
            <a:normAutofit/>
          </a:bodyPr>
          <a:lstStyle/>
          <a:p>
            <a:r>
              <a:rPr lang="en-US" b="1" dirty="0" smtClean="0"/>
              <a:t>Unlocking God’s Word</a:t>
            </a:r>
            <a:r>
              <a:rPr lang="en-US" dirty="0" smtClean="0"/>
              <a:t/>
            </a:r>
            <a:br>
              <a:rPr lang="en-US" dirty="0" smtClean="0"/>
            </a:br>
            <a:r>
              <a:rPr lang="en-US" dirty="0" smtClean="0"/>
              <a:t>How to Study the Bible</a:t>
            </a:r>
            <a:endParaRPr lang="en-US"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Insights</a:t>
            </a:r>
            <a:endParaRPr lang="en-US" dirty="0"/>
          </a:p>
        </p:txBody>
      </p:sp>
      <p:sp>
        <p:nvSpPr>
          <p:cNvPr id="3" name="Content Placeholder 2"/>
          <p:cNvSpPr>
            <a:spLocks noGrp="1"/>
          </p:cNvSpPr>
          <p:nvPr>
            <p:ph idx="1"/>
          </p:nvPr>
        </p:nvSpPr>
        <p:spPr/>
        <p:txBody>
          <a:bodyPr>
            <a:normAutofit/>
          </a:bodyPr>
          <a:lstStyle/>
          <a:p>
            <a:r>
              <a:rPr lang="en-US" dirty="0" smtClean="0"/>
              <a:t>Review and compare the concluding thoughts of each your chapter analysis studies </a:t>
            </a:r>
          </a:p>
          <a:p>
            <a:pPr>
              <a:buNone/>
            </a:pPr>
            <a:endParaRPr lang="en-US" dirty="0" smtClean="0"/>
          </a:p>
          <a:p>
            <a:r>
              <a:rPr lang="en-US" dirty="0" smtClean="0"/>
              <a:t>Summarize what you believe are the major thesis and conclusions of the book.</a:t>
            </a:r>
          </a:p>
          <a:p>
            <a:pPr>
              <a:buNone/>
            </a:pPr>
            <a:endParaRPr lang="en-US" dirty="0" smtClean="0"/>
          </a:p>
          <a:p>
            <a:r>
              <a:rPr lang="en-US" dirty="0" smtClean="0"/>
              <a:t>Do not refer to commentaries until after you have completed this step.</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4.  Summary of Insights</a:t>
            </a:r>
            <a:endParaRPr lang="en-US" dirty="0"/>
          </a:p>
        </p:txBody>
      </p:sp>
      <p:sp>
        <p:nvSpPr>
          <p:cNvPr id="5" name="Content Placeholder 4"/>
          <p:cNvSpPr>
            <a:spLocks noGrp="1"/>
          </p:cNvSpPr>
          <p:nvPr>
            <p:ph sz="half" idx="1"/>
          </p:nvPr>
        </p:nvSpPr>
        <p:spPr/>
        <p:txBody>
          <a:bodyPr>
            <a:normAutofit lnSpcReduction="10000"/>
          </a:bodyPr>
          <a:lstStyle/>
          <a:p>
            <a:pPr marL="596646" indent="-514350">
              <a:buFont typeface="+mj-lt"/>
              <a:buAutoNum type="alphaLcPeriod"/>
            </a:pPr>
            <a:r>
              <a:rPr lang="en-US" dirty="0" smtClean="0"/>
              <a:t>God is the Author of salvation – he planned it from the beginning.</a:t>
            </a:r>
          </a:p>
          <a:p>
            <a:pPr marL="596646" indent="-514350">
              <a:buFont typeface="+mj-lt"/>
              <a:buAutoNum type="alphaLcPeriod"/>
            </a:pPr>
            <a:r>
              <a:rPr lang="en-US" dirty="0" smtClean="0"/>
              <a:t>Jesus Christ is the one who redeems us for our sins and reconciles us to God </a:t>
            </a:r>
            <a:r>
              <a:rPr lang="en-US" b="1" u="sng" dirty="0" smtClean="0"/>
              <a:t>AND</a:t>
            </a:r>
            <a:r>
              <a:rPr lang="en-US" dirty="0" smtClean="0"/>
              <a:t> to one another.</a:t>
            </a:r>
          </a:p>
          <a:p>
            <a:pPr marL="596646" indent="-514350">
              <a:buFont typeface="+mj-lt"/>
              <a:buAutoNum type="alphaLcPeriod"/>
            </a:pPr>
            <a:r>
              <a:rPr lang="en-US" dirty="0" smtClean="0"/>
              <a:t>The Holy Spirit is the one who lives in us and enables us to understand what we are in Christ.</a:t>
            </a:r>
          </a:p>
          <a:p>
            <a:pPr marL="596646" indent="-514350">
              <a:buFont typeface="+mj-lt"/>
              <a:buAutoNum type="alphaLcPeriod"/>
            </a:pPr>
            <a:r>
              <a:rPr lang="en-US" dirty="0" smtClean="0"/>
              <a:t>Because of who we are in God’s sight, we have the responsibility to live holy lives – we have the responsibility to become like him.</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4.  Summary of Insights</a:t>
            </a:r>
            <a:endParaRPr lang="en-US" dirty="0"/>
          </a:p>
        </p:txBody>
      </p:sp>
      <p:sp>
        <p:nvSpPr>
          <p:cNvPr id="5" name="Content Placeholder 4"/>
          <p:cNvSpPr>
            <a:spLocks noGrp="1"/>
          </p:cNvSpPr>
          <p:nvPr>
            <p:ph sz="half" idx="1"/>
          </p:nvPr>
        </p:nvSpPr>
        <p:spPr/>
        <p:txBody>
          <a:bodyPr>
            <a:normAutofit fontScale="92500" lnSpcReduction="10000"/>
          </a:bodyPr>
          <a:lstStyle/>
          <a:p>
            <a:pPr marL="596646" indent="-514350">
              <a:buFont typeface="+mj-lt"/>
              <a:buAutoNum type="alphaLcPeriod" startAt="5"/>
            </a:pPr>
            <a:r>
              <a:rPr lang="en-US" dirty="0" smtClean="0"/>
              <a:t>The plan of God is for </a:t>
            </a:r>
            <a:r>
              <a:rPr lang="en-US" b="1" u="sng" dirty="0" smtClean="0"/>
              <a:t>ALL</a:t>
            </a:r>
            <a:r>
              <a:rPr lang="en-US" dirty="0" smtClean="0"/>
              <a:t> his people to be involved in ministry. </a:t>
            </a:r>
          </a:p>
          <a:p>
            <a:pPr marL="596646" indent="-514350">
              <a:buFont typeface="+mj-lt"/>
              <a:buAutoNum type="alphaLcPeriod" startAt="5"/>
            </a:pPr>
            <a:r>
              <a:rPr lang="en-US" dirty="0" smtClean="0"/>
              <a:t>God expects a certain type of </a:t>
            </a:r>
            <a:r>
              <a:rPr lang="en-US" dirty="0" smtClean="0"/>
              <a:t>behavior </a:t>
            </a:r>
            <a:r>
              <a:rPr lang="en-US" dirty="0" smtClean="0"/>
              <a:t>from all Christians in our relationships.  This includes our marriages, our children, and our workplaces.  Our faith is to be expressed through these basic relationships</a:t>
            </a:r>
          </a:p>
          <a:p>
            <a:pPr marL="596646" indent="-514350">
              <a:buFont typeface="+mj-lt"/>
              <a:buAutoNum type="alphaLcPeriod" startAt="5"/>
            </a:pPr>
            <a:r>
              <a:rPr lang="en-US" dirty="0" smtClean="0"/>
              <a:t>It is impossible for us in our own strength to live the way God wants.  That’s why he has given us the Holy Spirit and his armor.  The resources of God are ours, as well as the blessings.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Application</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5.  Personal Application</a:t>
            </a:r>
            <a:endParaRPr lang="en-US" dirty="0"/>
          </a:p>
        </p:txBody>
      </p:sp>
      <p:sp>
        <p:nvSpPr>
          <p:cNvPr id="5" name="Content Placeholder 4"/>
          <p:cNvSpPr>
            <a:spLocks noGrp="1"/>
          </p:cNvSpPr>
          <p:nvPr>
            <p:ph sz="half" idx="1"/>
          </p:nvPr>
        </p:nvSpPr>
        <p:spPr/>
        <p:txBody>
          <a:bodyPr anchor="ctr"/>
          <a:lstStyle/>
          <a:p>
            <a:pPr marL="114300" indent="-31750" algn="ctr">
              <a:buNone/>
            </a:pPr>
            <a:r>
              <a:rPr lang="en-US" dirty="0" smtClean="0"/>
              <a:t>Write your own application.</a:t>
            </a:r>
            <a:endParaRPr lang="en-US" dirty="0" smtClean="0"/>
          </a:p>
          <a:p>
            <a:pPr marL="114300" indent="-31750">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 the Results</a:t>
            </a:r>
            <a:endParaRPr lang="en-US" dirty="0"/>
          </a:p>
        </p:txBody>
      </p:sp>
      <p:sp>
        <p:nvSpPr>
          <p:cNvPr id="3" name="Content Placeholder 2"/>
          <p:cNvSpPr>
            <a:spLocks noGrp="1"/>
          </p:cNvSpPr>
          <p:nvPr>
            <p:ph idx="1"/>
          </p:nvPr>
        </p:nvSpPr>
        <p:spPr/>
        <p:txBody>
          <a:bodyPr/>
          <a:lstStyle/>
          <a:p>
            <a:pPr marL="114300" indent="-31750" algn="ctr">
              <a:buNone/>
            </a:pPr>
            <a:endParaRPr lang="en-US" sz="3600" b="1" dirty="0" smtClean="0"/>
          </a:p>
          <a:p>
            <a:pPr marL="114300" indent="-31750" algn="ctr">
              <a:buNone/>
            </a:pPr>
            <a:r>
              <a:rPr lang="en-US" sz="3600" b="1" dirty="0" smtClean="0"/>
              <a:t>You don’t prepare a grand feast and then eat alone.  </a:t>
            </a:r>
          </a:p>
          <a:p>
            <a:pPr marL="114300" indent="-31750" algn="ctr">
              <a:buNone/>
            </a:pPr>
            <a:endParaRPr lang="en-US" sz="3600" b="1" dirty="0" smtClean="0"/>
          </a:p>
          <a:p>
            <a:pPr marL="114300" indent="-31750" algn="ctr">
              <a:buNone/>
            </a:pPr>
            <a:r>
              <a:rPr lang="en-US" sz="3600" b="1" dirty="0" smtClean="0"/>
              <a:t>Neither should you prepare food for your soul and hoard it.</a:t>
            </a:r>
          </a:p>
          <a:p>
            <a:pPr>
              <a:buNone/>
            </a:pP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to Share</a:t>
            </a:r>
            <a:endParaRPr lang="en-US" dirty="0"/>
          </a:p>
        </p:txBody>
      </p:sp>
      <p:sp>
        <p:nvSpPr>
          <p:cNvPr id="3" name="Content Placeholder 2"/>
          <p:cNvSpPr>
            <a:spLocks noGrp="1"/>
          </p:cNvSpPr>
          <p:nvPr>
            <p:ph idx="1"/>
          </p:nvPr>
        </p:nvSpPr>
        <p:spPr/>
        <p:txBody>
          <a:bodyPr/>
          <a:lstStyle/>
          <a:p>
            <a:pPr lvl="0"/>
            <a:r>
              <a:rPr lang="en-US" dirty="0" smtClean="0"/>
              <a:t>Share it with someone you are disciplining.</a:t>
            </a:r>
          </a:p>
          <a:p>
            <a:pPr lvl="0"/>
            <a:r>
              <a:rPr lang="en-US" dirty="0" smtClean="0"/>
              <a:t>Share it with a friend, companion, family member, mate, co-worker, etc...</a:t>
            </a:r>
          </a:p>
          <a:p>
            <a:pPr lvl="0"/>
            <a:r>
              <a:rPr lang="en-US" dirty="0" smtClean="0"/>
              <a:t>Share it with your Small Group</a:t>
            </a:r>
          </a:p>
          <a:p>
            <a:pPr lvl="0"/>
            <a:r>
              <a:rPr lang="en-US" dirty="0" smtClean="0"/>
              <a:t>Teach a Sunday School Class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6.  People with whom to Share</a:t>
            </a:r>
            <a:endParaRPr lang="en-US" dirty="0"/>
          </a:p>
        </p:txBody>
      </p:sp>
      <p:sp>
        <p:nvSpPr>
          <p:cNvPr id="5" name="Content Placeholder 4"/>
          <p:cNvSpPr>
            <a:spLocks noGrp="1"/>
          </p:cNvSpPr>
          <p:nvPr>
            <p:ph sz="half" idx="1"/>
          </p:nvPr>
        </p:nvSpPr>
        <p:spPr/>
        <p:txBody>
          <a:bodyPr/>
          <a:lstStyle/>
          <a:p>
            <a:pPr>
              <a:buNone/>
            </a:pPr>
            <a:r>
              <a:rPr lang="en-US" dirty="0" smtClean="0"/>
              <a:t>John Smith</a:t>
            </a:r>
          </a:p>
          <a:p>
            <a:pPr>
              <a:buNone/>
            </a:pPr>
            <a:endParaRPr lang="en-US" dirty="0" smtClean="0"/>
          </a:p>
          <a:p>
            <a:pPr>
              <a:buNone/>
            </a:pPr>
            <a:r>
              <a:rPr lang="en-US" dirty="0" smtClean="0"/>
              <a:t>The people in my Bible study group.</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The </a:t>
            </a:r>
            <a:r>
              <a:rPr lang="en-US" dirty="0" smtClean="0"/>
              <a:t>Book Synthesis </a:t>
            </a:r>
            <a:r>
              <a:rPr smtClean="0"/>
              <a:t>Method</a:t>
            </a:r>
            <a:endParaRPr lang="en-US" dirty="0"/>
          </a:p>
        </p:txBody>
      </p:sp>
      <p:sp>
        <p:nvSpPr>
          <p:cNvPr id="3" name="Subtitle 2"/>
          <p:cNvSpPr>
            <a:spLocks noGrp="1"/>
          </p:cNvSpPr>
          <p:nvPr>
            <p:ph type="subTitle" idx="1"/>
          </p:nvPr>
        </p:nvSpPr>
        <p:spPr/>
        <p:txBody>
          <a:bodyPr>
            <a:normAutofit/>
          </a:bodyPr>
          <a:lstStyle/>
          <a:p>
            <a:r>
              <a:rPr lang="en-US" b="1" dirty="0" smtClean="0"/>
              <a:t>Unlocking God’s Word</a:t>
            </a:r>
            <a:r>
              <a:rPr lang="en-US" dirty="0" smtClean="0"/>
              <a:t/>
            </a:r>
            <a:br>
              <a:rPr lang="en-US" dirty="0" smtClean="0"/>
            </a:br>
            <a:r>
              <a:rPr lang="en-US" dirty="0" smtClean="0"/>
              <a:t>How to Study the Bible</a:t>
            </a:r>
            <a:endParaRPr lang="en-US"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this method?</a:t>
            </a:r>
            <a:endParaRPr lang="en-US" dirty="0"/>
          </a:p>
        </p:txBody>
      </p:sp>
      <p:sp>
        <p:nvSpPr>
          <p:cNvPr id="3" name="Content Placeholder 2"/>
          <p:cNvSpPr>
            <a:spLocks noGrp="1"/>
          </p:cNvSpPr>
          <p:nvPr>
            <p:ph idx="1"/>
          </p:nvPr>
        </p:nvSpPr>
        <p:spPr/>
        <p:txBody>
          <a:bodyPr anchor="ctr">
            <a:normAutofit/>
          </a:bodyPr>
          <a:lstStyle/>
          <a:p>
            <a:pPr marL="0" indent="0" algn="ctr">
              <a:buNone/>
            </a:pPr>
            <a:r>
              <a:rPr lang="en-US" sz="3600" dirty="0" smtClean="0"/>
              <a:t>Involves tying a whole Book of the Bible together by summarizing and condensing what we learned using the previous two methods.</a:t>
            </a:r>
            <a:endParaRPr lang="en-US" sz="3600"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use this method?</a:t>
            </a:r>
            <a:endParaRPr lang="en-US" dirty="0"/>
          </a:p>
        </p:txBody>
      </p:sp>
      <p:sp>
        <p:nvSpPr>
          <p:cNvPr id="3" name="Content Placeholder 2"/>
          <p:cNvSpPr>
            <a:spLocks noGrp="1"/>
          </p:cNvSpPr>
          <p:nvPr>
            <p:ph idx="1"/>
          </p:nvPr>
        </p:nvSpPr>
        <p:spPr/>
        <p:txBody>
          <a:bodyPr/>
          <a:lstStyle/>
          <a:p>
            <a:pPr lvl="0"/>
            <a:r>
              <a:rPr lang="en-US" dirty="0" smtClean="0"/>
              <a:t>It is the natural conclusion to a in-depth study.</a:t>
            </a:r>
          </a:p>
          <a:p>
            <a:pPr lvl="0"/>
            <a:r>
              <a:rPr lang="en-US" dirty="0" smtClean="0"/>
              <a:t>Allows you see the book as a whole again after having looked at its parts in detail</a:t>
            </a:r>
          </a:p>
          <a:p>
            <a:pPr lvl="0"/>
            <a:r>
              <a:rPr lang="en-US" dirty="0" smtClean="0"/>
              <a:t>Allows you to put the details of the book in proper perspective.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Prayer</a:t>
            </a:r>
            <a:endParaRPr lang="en-US" dirty="0"/>
          </a:p>
        </p:txBody>
      </p:sp>
      <p:sp>
        <p:nvSpPr>
          <p:cNvPr id="5" name="Text Placeholder 4"/>
          <p:cNvSpPr>
            <a:spLocks noGrp="1"/>
          </p:cNvSpPr>
          <p:nvPr>
            <p:ph type="body" idx="1"/>
          </p:nvPr>
        </p:nvSpPr>
        <p:spPr/>
        <p:txBody>
          <a:bodyPr/>
          <a:lstStyle/>
          <a:p>
            <a:r>
              <a:rPr lang="en-US" dirty="0" smtClean="0"/>
              <a:t>Ephesians</a:t>
            </a:r>
            <a:endParaRPr lang="en-US" dirty="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Reread the book</a:t>
            </a:r>
            <a:endParaRPr lang="en-US" dirty="0"/>
          </a:p>
        </p:txBody>
      </p:sp>
      <p:sp>
        <p:nvSpPr>
          <p:cNvPr id="3" name="Text Placeholder 2"/>
          <p:cNvSpPr>
            <a:spLocks noGrp="1"/>
          </p:cNvSpPr>
          <p:nvPr>
            <p:ph idx="1"/>
          </p:nvPr>
        </p:nvSpPr>
        <p:spPr/>
        <p:txBody>
          <a:bodyPr>
            <a:normAutofit fontScale="92500" lnSpcReduction="20000"/>
          </a:bodyPr>
          <a:lstStyle/>
          <a:p>
            <a:pPr lvl="0"/>
            <a:r>
              <a:rPr lang="en-US" dirty="0" smtClean="0"/>
              <a:t>Read the book through in one sitting.</a:t>
            </a:r>
          </a:p>
          <a:p>
            <a:pPr lvl="0"/>
            <a:r>
              <a:rPr lang="en-US" dirty="0" smtClean="0"/>
              <a:t>Read through the book in a recent translation.  </a:t>
            </a:r>
          </a:p>
          <a:p>
            <a:pPr lvl="0"/>
            <a:r>
              <a:rPr lang="en-US" dirty="0" smtClean="0"/>
              <a:t>Read through the book rapidly, ignoring chapter divisions. </a:t>
            </a:r>
          </a:p>
          <a:p>
            <a:pPr lvl="0"/>
            <a:r>
              <a:rPr lang="en-US" dirty="0" smtClean="0"/>
              <a:t>Read though the book repeatedly.</a:t>
            </a:r>
          </a:p>
          <a:p>
            <a:pPr lvl="0"/>
            <a:r>
              <a:rPr lang="en-US" dirty="0" smtClean="0"/>
              <a:t>Read through the book without reference material, commentaries, or notes you’ve written.</a:t>
            </a:r>
          </a:p>
          <a:p>
            <a:r>
              <a:rPr lang="en-US" dirty="0" smtClean="0"/>
              <a:t>Read through the book with a pen or pencil in hand.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Detailed Outline</a:t>
            </a:r>
            <a:endParaRPr lang="en-US" dirty="0"/>
          </a:p>
        </p:txBody>
      </p:sp>
      <p:sp>
        <p:nvSpPr>
          <p:cNvPr id="5" name="Content Placeholder 4"/>
          <p:cNvSpPr>
            <a:spLocks noGrp="1"/>
          </p:cNvSpPr>
          <p:nvPr>
            <p:ph idx="1"/>
          </p:nvPr>
        </p:nvSpPr>
        <p:spPr/>
        <p:txBody>
          <a:bodyPr/>
          <a:lstStyle/>
          <a:p>
            <a:pPr lvl="0"/>
            <a:r>
              <a:rPr lang="en-US" dirty="0" smtClean="0"/>
              <a:t>Review your Horizontal Chart from </a:t>
            </a:r>
            <a:r>
              <a:rPr lang="en-US" i="1" dirty="0" smtClean="0"/>
              <a:t>Book Survey Method</a:t>
            </a:r>
            <a:r>
              <a:rPr lang="en-US" dirty="0" smtClean="0"/>
              <a:t> </a:t>
            </a:r>
          </a:p>
          <a:p>
            <a:pPr lvl="0"/>
            <a:r>
              <a:rPr lang="en-US" dirty="0" smtClean="0"/>
              <a:t>Review your Tentative Outline from </a:t>
            </a:r>
            <a:r>
              <a:rPr lang="en-US" i="1" dirty="0" smtClean="0"/>
              <a:t>Book Survey Method</a:t>
            </a:r>
          </a:p>
          <a:p>
            <a:pPr lvl="0"/>
            <a:r>
              <a:rPr lang="en-US" dirty="0" smtClean="0"/>
              <a:t>Review your chapter summaries.</a:t>
            </a:r>
          </a:p>
          <a:p>
            <a:r>
              <a:rPr lang="en-US" dirty="0" smtClean="0"/>
              <a:t>Based on the comparisons and your rereading, write out a detailed, final outline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2.  Detailed Outline</a:t>
            </a:r>
            <a:endParaRPr lang="en-US" dirty="0"/>
          </a:p>
        </p:txBody>
      </p:sp>
      <p:sp>
        <p:nvSpPr>
          <p:cNvPr id="5" name="Content Placeholder 4"/>
          <p:cNvSpPr>
            <a:spLocks noGrp="1"/>
          </p:cNvSpPr>
          <p:nvPr>
            <p:ph sz="half" idx="1"/>
          </p:nvPr>
        </p:nvSpPr>
        <p:spPr/>
        <p:txBody>
          <a:bodyPr anchor="ctr"/>
          <a:lstStyle/>
          <a:p>
            <a:pPr marL="0" indent="0">
              <a:buNone/>
            </a:pPr>
            <a:r>
              <a:rPr lang="en-US" dirty="0" smtClean="0"/>
              <a:t>See your outline on your handout</a:t>
            </a:r>
          </a:p>
          <a:p>
            <a:pPr marL="0" indent="0">
              <a:buNone/>
            </a:pPr>
            <a:endParaRPr lang="en-US" dirty="0" smtClean="0"/>
          </a:p>
          <a:p>
            <a:pPr marL="0" indent="0">
              <a:buNone/>
            </a:pPr>
            <a:r>
              <a:rPr lang="en-US" dirty="0" smtClean="0"/>
              <a:t>You can finish the outline for homework</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Descriptive Title</a:t>
            </a:r>
            <a:endParaRPr lang="en-US" dirty="0"/>
          </a:p>
        </p:txBody>
      </p:sp>
      <p:sp>
        <p:nvSpPr>
          <p:cNvPr id="3" name="Content Placeholder 2"/>
          <p:cNvSpPr>
            <a:spLocks noGrp="1"/>
          </p:cNvSpPr>
          <p:nvPr>
            <p:ph idx="1"/>
          </p:nvPr>
        </p:nvSpPr>
        <p:spPr/>
        <p:txBody>
          <a:bodyPr/>
          <a:lstStyle/>
          <a:p>
            <a:r>
              <a:rPr lang="en-US" dirty="0" smtClean="0"/>
              <a:t>Think up an original title that describes in a few words what the book is all about.</a:t>
            </a:r>
          </a:p>
          <a:p>
            <a:pPr>
              <a:buNone/>
            </a:pPr>
            <a:endParaRPr lang="en-US" dirty="0" smtClean="0"/>
          </a:p>
          <a:p>
            <a:r>
              <a:rPr lang="en-US" dirty="0" smtClean="0"/>
              <a:t>Consult your horizontal chart and your chapter titles and form a synthesis of them</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3.  Descriptive Title</a:t>
            </a:r>
            <a:endParaRPr lang="en-US" dirty="0"/>
          </a:p>
        </p:txBody>
      </p:sp>
      <p:sp>
        <p:nvSpPr>
          <p:cNvPr id="5" name="Content Placeholder 4"/>
          <p:cNvSpPr>
            <a:spLocks noGrp="1"/>
          </p:cNvSpPr>
          <p:nvPr>
            <p:ph sz="half" idx="1"/>
          </p:nvPr>
        </p:nvSpPr>
        <p:spPr/>
        <p:txBody>
          <a:bodyPr anchor="ctr"/>
          <a:lstStyle/>
          <a:p>
            <a:pPr algn="ctr">
              <a:buNone/>
            </a:pPr>
            <a:r>
              <a:rPr lang="en-US" b="1" dirty="0" smtClean="0"/>
              <a:t>Christian, You are Somebody!  Now Live it!</a:t>
            </a:r>
            <a:endParaRPr lang="en-US"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2612</TotalTime>
  <Words>576</Words>
  <Application>Microsoft Office PowerPoint</Application>
  <PresentationFormat>On-screen Show (4:3)</PresentationFormat>
  <Paragraphs>67</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Solstice</vt:lpstr>
      <vt:lpstr>The Book Synthesis Method</vt:lpstr>
      <vt:lpstr>What is this method?</vt:lpstr>
      <vt:lpstr>Why use this method?</vt:lpstr>
      <vt:lpstr>Prayer</vt:lpstr>
      <vt:lpstr>Reread the book</vt:lpstr>
      <vt:lpstr>Detailed Outline</vt:lpstr>
      <vt:lpstr>2.  Detailed Outline</vt:lpstr>
      <vt:lpstr>Descriptive Title</vt:lpstr>
      <vt:lpstr>3.  Descriptive Title</vt:lpstr>
      <vt:lpstr>Summary of Insights</vt:lpstr>
      <vt:lpstr>4.  Summary of Insights</vt:lpstr>
      <vt:lpstr>4.  Summary of Insights</vt:lpstr>
      <vt:lpstr>Personal Application</vt:lpstr>
      <vt:lpstr>5.  Personal Application</vt:lpstr>
      <vt:lpstr>Share the Results</vt:lpstr>
      <vt:lpstr>Ways to Share</vt:lpstr>
      <vt:lpstr>6.  People with whom to Share</vt:lpstr>
      <vt:lpstr>The Book Synthesis Method</vt:lpstr>
    </vt:vector>
  </TitlesOfParts>
  <Company>ARELLO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Biographical Method</dc:title>
  <dc:creator>Randall Bowman </dc:creator>
  <cp:lastModifiedBy>Randall Bowman </cp:lastModifiedBy>
  <cp:revision>86</cp:revision>
  <dcterms:created xsi:type="dcterms:W3CDTF">2008-03-27T13:55:33Z</dcterms:created>
  <dcterms:modified xsi:type="dcterms:W3CDTF">2008-05-21T19:16:37Z</dcterms:modified>
</cp:coreProperties>
</file>