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CFD5"/>
    <a:srgbClr val="969696"/>
    <a:srgbClr val="C0C0C0"/>
    <a:srgbClr val="ACA3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1589" y="-4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55587-A5F2-4916-9958-9B5540CFCC0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12A5B-9DB5-44D5-9EDC-7E832B406934}">
      <dgm:prSet phldrT="[Text]"/>
      <dgm:spPr/>
      <dgm:t>
        <a:bodyPr/>
        <a:lstStyle/>
        <a:p>
          <a:r>
            <a:rPr lang="en-US" dirty="0" smtClean="0"/>
            <a:t>Beth </a:t>
          </a:r>
          <a:br>
            <a:rPr lang="en-US" dirty="0" smtClean="0"/>
          </a:br>
          <a:r>
            <a:rPr lang="en-US" dirty="0" err="1" smtClean="0"/>
            <a:t>Sefer</a:t>
          </a:r>
          <a:endParaRPr lang="en-US" dirty="0"/>
        </a:p>
      </dgm:t>
    </dgm:pt>
    <dgm:pt modelId="{5B0793D6-070C-475B-968F-313C63048905}" type="parTrans" cxnId="{73DA1A0D-6AB1-41BC-A569-B08EFFEFE82C}">
      <dgm:prSet/>
      <dgm:spPr/>
      <dgm:t>
        <a:bodyPr/>
        <a:lstStyle/>
        <a:p>
          <a:endParaRPr lang="en-US"/>
        </a:p>
      </dgm:t>
    </dgm:pt>
    <dgm:pt modelId="{BBB6B242-EE82-4255-893D-96129DB1A297}" type="sibTrans" cxnId="{73DA1A0D-6AB1-41BC-A569-B08EFFEFE82C}">
      <dgm:prSet/>
      <dgm:spPr/>
      <dgm:t>
        <a:bodyPr/>
        <a:lstStyle/>
        <a:p>
          <a:endParaRPr lang="en-US"/>
        </a:p>
      </dgm:t>
    </dgm:pt>
    <dgm:pt modelId="{31CAD0B0-31BE-44F8-9758-BAEA39A07DF0}">
      <dgm:prSet phldrT="[Text]"/>
      <dgm:spPr/>
      <dgm:t>
        <a:bodyPr/>
        <a:lstStyle/>
        <a:p>
          <a:r>
            <a:rPr lang="en-US" dirty="0" smtClean="0"/>
            <a:t>Elementary School (Ages 5-10)</a:t>
          </a:r>
          <a:endParaRPr lang="en-US" dirty="0"/>
        </a:p>
      </dgm:t>
    </dgm:pt>
    <dgm:pt modelId="{A22F3AAA-E861-4AA3-BDE7-806FD371CE5F}" type="parTrans" cxnId="{9BE234E3-7239-4B86-B3CB-2D1AD970237B}">
      <dgm:prSet/>
      <dgm:spPr/>
      <dgm:t>
        <a:bodyPr/>
        <a:lstStyle/>
        <a:p>
          <a:endParaRPr lang="en-US"/>
        </a:p>
      </dgm:t>
    </dgm:pt>
    <dgm:pt modelId="{A2248001-76DE-4075-99E0-C231558AC6C2}" type="sibTrans" cxnId="{9BE234E3-7239-4B86-B3CB-2D1AD970237B}">
      <dgm:prSet/>
      <dgm:spPr/>
      <dgm:t>
        <a:bodyPr/>
        <a:lstStyle/>
        <a:p>
          <a:endParaRPr lang="en-US"/>
        </a:p>
      </dgm:t>
    </dgm:pt>
    <dgm:pt modelId="{0C293FA1-0A5F-4793-9BA2-D1F2BD3F0096}">
      <dgm:prSet phldrT="[Text]"/>
      <dgm:spPr/>
      <dgm:t>
        <a:bodyPr/>
        <a:lstStyle/>
        <a:p>
          <a:r>
            <a:rPr lang="en-US" dirty="0" smtClean="0"/>
            <a:t>Memorize the Torah</a:t>
          </a:r>
          <a:endParaRPr lang="en-US" dirty="0"/>
        </a:p>
      </dgm:t>
    </dgm:pt>
    <dgm:pt modelId="{FD3004EA-A64E-4DCF-A20F-B64EA886205C}" type="parTrans" cxnId="{FD6F1369-DBBE-4CAF-A5D2-19F971370A3B}">
      <dgm:prSet/>
      <dgm:spPr/>
      <dgm:t>
        <a:bodyPr/>
        <a:lstStyle/>
        <a:p>
          <a:endParaRPr lang="en-US"/>
        </a:p>
      </dgm:t>
    </dgm:pt>
    <dgm:pt modelId="{08D6F706-4EE9-4645-8BCA-12D9A57308AA}" type="sibTrans" cxnId="{FD6F1369-DBBE-4CAF-A5D2-19F971370A3B}">
      <dgm:prSet/>
      <dgm:spPr/>
      <dgm:t>
        <a:bodyPr/>
        <a:lstStyle/>
        <a:p>
          <a:endParaRPr lang="en-US"/>
        </a:p>
      </dgm:t>
    </dgm:pt>
    <dgm:pt modelId="{D9A1C25C-BA70-4552-B140-07888C8A49BA}">
      <dgm:prSet phldrT="[Text]"/>
      <dgm:spPr/>
      <dgm:t>
        <a:bodyPr/>
        <a:lstStyle/>
        <a:p>
          <a:r>
            <a:rPr lang="en-US" dirty="0" smtClean="0"/>
            <a:t>Beth</a:t>
          </a:r>
          <a:br>
            <a:rPr lang="en-US" dirty="0" smtClean="0"/>
          </a:br>
          <a:r>
            <a:rPr lang="en-US" dirty="0" smtClean="0"/>
            <a:t>Midrash</a:t>
          </a:r>
          <a:endParaRPr lang="en-US" dirty="0"/>
        </a:p>
      </dgm:t>
    </dgm:pt>
    <dgm:pt modelId="{2D7D4C30-9BAD-48C1-B930-CC15B6C369A2}" type="parTrans" cxnId="{63DBB48B-33EB-4A3D-B668-B75C5D2A5CDB}">
      <dgm:prSet/>
      <dgm:spPr/>
      <dgm:t>
        <a:bodyPr/>
        <a:lstStyle/>
        <a:p>
          <a:endParaRPr lang="en-US"/>
        </a:p>
      </dgm:t>
    </dgm:pt>
    <dgm:pt modelId="{3E6D335E-2573-4335-A666-D93FA7A1FACB}" type="sibTrans" cxnId="{63DBB48B-33EB-4A3D-B668-B75C5D2A5CDB}">
      <dgm:prSet/>
      <dgm:spPr/>
      <dgm:t>
        <a:bodyPr/>
        <a:lstStyle/>
        <a:p>
          <a:endParaRPr lang="en-US"/>
        </a:p>
      </dgm:t>
    </dgm:pt>
    <dgm:pt modelId="{8C6487E4-A667-4216-8797-818FFD37E7E2}">
      <dgm:prSet phldrT="[Text]"/>
      <dgm:spPr/>
      <dgm:t>
        <a:bodyPr/>
        <a:lstStyle/>
        <a:p>
          <a:r>
            <a:rPr lang="en-US" dirty="0" smtClean="0"/>
            <a:t>Secondary School (Ages 11-14)</a:t>
          </a:r>
          <a:endParaRPr lang="en-US" dirty="0"/>
        </a:p>
      </dgm:t>
    </dgm:pt>
    <dgm:pt modelId="{B17B7B15-95CA-4FBD-82F8-C91931795626}" type="parTrans" cxnId="{71432F51-2429-4BB9-AC11-4270432509A5}">
      <dgm:prSet/>
      <dgm:spPr/>
      <dgm:t>
        <a:bodyPr/>
        <a:lstStyle/>
        <a:p>
          <a:endParaRPr lang="en-US"/>
        </a:p>
      </dgm:t>
    </dgm:pt>
    <dgm:pt modelId="{B956507C-2C53-4AC6-81BE-BCF162348D61}" type="sibTrans" cxnId="{71432F51-2429-4BB9-AC11-4270432509A5}">
      <dgm:prSet/>
      <dgm:spPr/>
      <dgm:t>
        <a:bodyPr/>
        <a:lstStyle/>
        <a:p>
          <a:endParaRPr lang="en-US"/>
        </a:p>
      </dgm:t>
    </dgm:pt>
    <dgm:pt modelId="{7E012F91-A245-44BE-9613-D71911EAB3C8}">
      <dgm:prSet phldrT="[Text]"/>
      <dgm:spPr/>
      <dgm:t>
        <a:bodyPr/>
        <a:lstStyle/>
        <a:p>
          <a:r>
            <a:rPr lang="en-US" dirty="0" smtClean="0"/>
            <a:t>Study the Prophets and Writings</a:t>
          </a:r>
          <a:endParaRPr lang="en-US" dirty="0"/>
        </a:p>
      </dgm:t>
    </dgm:pt>
    <dgm:pt modelId="{4A30F840-6E7C-407B-8098-E303FA49FF4B}" type="parTrans" cxnId="{9351CA47-A4AC-4C7E-9C67-AFE763FFAD8F}">
      <dgm:prSet/>
      <dgm:spPr/>
      <dgm:t>
        <a:bodyPr/>
        <a:lstStyle/>
        <a:p>
          <a:endParaRPr lang="en-US"/>
        </a:p>
      </dgm:t>
    </dgm:pt>
    <dgm:pt modelId="{A431CCC4-5991-47F0-AD7E-911CF14D5122}" type="sibTrans" cxnId="{9351CA47-A4AC-4C7E-9C67-AFE763FFAD8F}">
      <dgm:prSet/>
      <dgm:spPr/>
      <dgm:t>
        <a:bodyPr/>
        <a:lstStyle/>
        <a:p>
          <a:endParaRPr lang="en-US"/>
        </a:p>
      </dgm:t>
    </dgm:pt>
    <dgm:pt modelId="{356D992C-5AC6-4B92-B0CA-C791FAB5EFE3}">
      <dgm:prSet phldrT="[Text]"/>
      <dgm:spPr/>
      <dgm:t>
        <a:bodyPr/>
        <a:lstStyle/>
        <a:p>
          <a:r>
            <a:rPr lang="en-US" dirty="0" smtClean="0"/>
            <a:t>Talmidim</a:t>
          </a:r>
          <a:endParaRPr lang="en-US" dirty="0"/>
        </a:p>
      </dgm:t>
    </dgm:pt>
    <dgm:pt modelId="{86166039-C9BA-4CCB-B2DC-98E7DC39EBD6}" type="parTrans" cxnId="{D9C76A3C-89F1-4253-AA93-7E8EA3FD5977}">
      <dgm:prSet/>
      <dgm:spPr/>
      <dgm:t>
        <a:bodyPr/>
        <a:lstStyle/>
        <a:p>
          <a:endParaRPr lang="en-US"/>
        </a:p>
      </dgm:t>
    </dgm:pt>
    <dgm:pt modelId="{C4022C7E-5328-4F22-966F-27C721CB9859}" type="sibTrans" cxnId="{D9C76A3C-89F1-4253-AA93-7E8EA3FD5977}">
      <dgm:prSet/>
      <dgm:spPr/>
      <dgm:t>
        <a:bodyPr/>
        <a:lstStyle/>
        <a:p>
          <a:endParaRPr lang="en-US"/>
        </a:p>
      </dgm:t>
    </dgm:pt>
    <dgm:pt modelId="{F7E5E462-64EE-484B-A004-4A8A04125677}">
      <dgm:prSet phldrT="[Text]"/>
      <dgm:spPr/>
      <dgm:t>
        <a:bodyPr/>
        <a:lstStyle/>
        <a:p>
          <a:r>
            <a:rPr lang="en-US" dirty="0" smtClean="0"/>
            <a:t>Study with a famous Rabbi to learn their “yoke”</a:t>
          </a:r>
          <a:endParaRPr lang="en-US" dirty="0"/>
        </a:p>
      </dgm:t>
    </dgm:pt>
    <dgm:pt modelId="{F744B1F8-734B-42F3-9D7A-7A82E52F4820}" type="parTrans" cxnId="{5A165C6E-E506-4DA3-A296-3D55F93F5065}">
      <dgm:prSet/>
      <dgm:spPr/>
      <dgm:t>
        <a:bodyPr/>
        <a:lstStyle/>
        <a:p>
          <a:endParaRPr lang="en-US"/>
        </a:p>
      </dgm:t>
    </dgm:pt>
    <dgm:pt modelId="{79E1BCEF-5A6C-4519-B590-5B3C14F30024}" type="sibTrans" cxnId="{5A165C6E-E506-4DA3-A296-3D55F93F5065}">
      <dgm:prSet/>
      <dgm:spPr/>
      <dgm:t>
        <a:bodyPr/>
        <a:lstStyle/>
        <a:p>
          <a:endParaRPr lang="en-US"/>
        </a:p>
      </dgm:t>
    </dgm:pt>
    <dgm:pt modelId="{A4409B9B-8F03-46BC-A337-132A563B3378}">
      <dgm:prSet phldrT="[Text]"/>
      <dgm:spPr/>
      <dgm:t>
        <a:bodyPr/>
        <a:lstStyle/>
        <a:p>
          <a:r>
            <a:rPr lang="en-US" dirty="0" smtClean="0"/>
            <a:t>Goal: For the student to become what the teacher is</a:t>
          </a:r>
          <a:endParaRPr lang="en-US" dirty="0"/>
        </a:p>
      </dgm:t>
    </dgm:pt>
    <dgm:pt modelId="{415EE3A8-4D01-40DB-94B3-DB3D7F4FBF64}" type="parTrans" cxnId="{3D2DDD0A-DE59-4A6C-B332-901949134AE9}">
      <dgm:prSet/>
      <dgm:spPr/>
      <dgm:t>
        <a:bodyPr/>
        <a:lstStyle/>
        <a:p>
          <a:endParaRPr lang="en-US"/>
        </a:p>
      </dgm:t>
    </dgm:pt>
    <dgm:pt modelId="{C3F0DEF4-716F-4D83-A8D7-5A8049220C15}" type="sibTrans" cxnId="{3D2DDD0A-DE59-4A6C-B332-901949134AE9}">
      <dgm:prSet/>
      <dgm:spPr/>
      <dgm:t>
        <a:bodyPr/>
        <a:lstStyle/>
        <a:p>
          <a:endParaRPr lang="en-US"/>
        </a:p>
      </dgm:t>
    </dgm:pt>
    <dgm:pt modelId="{1D0C44FE-D447-4BC7-A7B7-894EE3E2C250}">
      <dgm:prSet phldrT="[Text]"/>
      <dgm:spPr/>
      <dgm:t>
        <a:bodyPr/>
        <a:lstStyle/>
        <a:p>
          <a:r>
            <a:rPr lang="en-US" dirty="0" smtClean="0"/>
            <a:t>Study the interpretations of the Torah</a:t>
          </a:r>
          <a:endParaRPr lang="en-US" dirty="0"/>
        </a:p>
      </dgm:t>
    </dgm:pt>
    <dgm:pt modelId="{7872FB76-A829-46CF-8BFF-97F6E2228CEE}" type="parTrans" cxnId="{E462C5FA-CD9F-4E7C-ACCB-4539CF2F0E89}">
      <dgm:prSet/>
      <dgm:spPr/>
      <dgm:t>
        <a:bodyPr/>
        <a:lstStyle/>
        <a:p>
          <a:endParaRPr lang="en-US"/>
        </a:p>
      </dgm:t>
    </dgm:pt>
    <dgm:pt modelId="{C0C55344-5C94-47F8-9D68-A9BD357476DA}" type="sibTrans" cxnId="{E462C5FA-CD9F-4E7C-ACCB-4539CF2F0E89}">
      <dgm:prSet/>
      <dgm:spPr/>
      <dgm:t>
        <a:bodyPr/>
        <a:lstStyle/>
        <a:p>
          <a:endParaRPr lang="en-US"/>
        </a:p>
      </dgm:t>
    </dgm:pt>
    <dgm:pt modelId="{639D2583-310F-459F-9C5A-16B21BC3D5ED}" type="pres">
      <dgm:prSet presAssocID="{EFF55587-A5F2-4916-9958-9B5540CFCC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A477AD-ECC5-4F14-A7E6-0B2BC7C47998}" type="pres">
      <dgm:prSet presAssocID="{28112A5B-9DB5-44D5-9EDC-7E832B406934}" presName="composite" presStyleCnt="0"/>
      <dgm:spPr/>
    </dgm:pt>
    <dgm:pt modelId="{0F67817E-19A4-4883-B6D8-1A1FB9EC01DA}" type="pres">
      <dgm:prSet presAssocID="{28112A5B-9DB5-44D5-9EDC-7E832B40693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9EFC8-D6F4-43D5-94E1-A650348DB444}" type="pres">
      <dgm:prSet presAssocID="{28112A5B-9DB5-44D5-9EDC-7E832B40693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99FB0-D20C-471A-9E42-4A210F0884B5}" type="pres">
      <dgm:prSet presAssocID="{BBB6B242-EE82-4255-893D-96129DB1A297}" presName="sp" presStyleCnt="0"/>
      <dgm:spPr/>
    </dgm:pt>
    <dgm:pt modelId="{F742DC13-70DA-4001-9F8E-F8A316745BCE}" type="pres">
      <dgm:prSet presAssocID="{D9A1C25C-BA70-4552-B140-07888C8A49BA}" presName="composite" presStyleCnt="0"/>
      <dgm:spPr/>
    </dgm:pt>
    <dgm:pt modelId="{BF707679-E151-4E45-A28E-B33D7375C2D3}" type="pres">
      <dgm:prSet presAssocID="{D9A1C25C-BA70-4552-B140-07888C8A49B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F0747-6F21-48C5-88F2-85B8B0BD7BE7}" type="pres">
      <dgm:prSet presAssocID="{D9A1C25C-BA70-4552-B140-07888C8A49B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725F0-A817-4C0C-B320-42C9953D8140}" type="pres">
      <dgm:prSet presAssocID="{3E6D335E-2573-4335-A666-D93FA7A1FACB}" presName="sp" presStyleCnt="0"/>
      <dgm:spPr/>
    </dgm:pt>
    <dgm:pt modelId="{AD9CBB45-F452-4FB6-80B8-7C056E75F197}" type="pres">
      <dgm:prSet presAssocID="{356D992C-5AC6-4B92-B0CA-C791FAB5EFE3}" presName="composite" presStyleCnt="0"/>
      <dgm:spPr/>
    </dgm:pt>
    <dgm:pt modelId="{453726D7-56CE-403A-8978-C3002177C28D}" type="pres">
      <dgm:prSet presAssocID="{356D992C-5AC6-4B92-B0CA-C791FAB5EFE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35953-E07B-4892-A1F2-043C377AFF0B}" type="pres">
      <dgm:prSet presAssocID="{356D992C-5AC6-4B92-B0CA-C791FAB5EFE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7AC8C5-21F8-4469-9D9A-2E0511EF01EB}" type="presOf" srcId="{D9A1C25C-BA70-4552-B140-07888C8A49BA}" destId="{BF707679-E151-4E45-A28E-B33D7375C2D3}" srcOrd="0" destOrd="0" presId="urn:microsoft.com/office/officeart/2005/8/layout/chevron2"/>
    <dgm:cxn modelId="{63DBB48B-33EB-4A3D-B668-B75C5D2A5CDB}" srcId="{EFF55587-A5F2-4916-9958-9B5540CFCC03}" destId="{D9A1C25C-BA70-4552-B140-07888C8A49BA}" srcOrd="1" destOrd="0" parTransId="{2D7D4C30-9BAD-48C1-B930-CC15B6C369A2}" sibTransId="{3E6D335E-2573-4335-A666-D93FA7A1FACB}"/>
    <dgm:cxn modelId="{E00A8A44-5E12-414D-B1DE-43F481DB1B3A}" type="presOf" srcId="{356D992C-5AC6-4B92-B0CA-C791FAB5EFE3}" destId="{453726D7-56CE-403A-8978-C3002177C28D}" srcOrd="0" destOrd="0" presId="urn:microsoft.com/office/officeart/2005/8/layout/chevron2"/>
    <dgm:cxn modelId="{E462C5FA-CD9F-4E7C-ACCB-4539CF2F0E89}" srcId="{D9A1C25C-BA70-4552-B140-07888C8A49BA}" destId="{1D0C44FE-D447-4BC7-A7B7-894EE3E2C250}" srcOrd="2" destOrd="0" parTransId="{7872FB76-A829-46CF-8BFF-97F6E2228CEE}" sibTransId="{C0C55344-5C94-47F8-9D68-A9BD357476DA}"/>
    <dgm:cxn modelId="{5FF7D6E0-138D-4A99-8A46-E2A351BAE66B}" type="presOf" srcId="{7E012F91-A245-44BE-9613-D71911EAB3C8}" destId="{44EF0747-6F21-48C5-88F2-85B8B0BD7BE7}" srcOrd="0" destOrd="1" presId="urn:microsoft.com/office/officeart/2005/8/layout/chevron2"/>
    <dgm:cxn modelId="{73DA1A0D-6AB1-41BC-A569-B08EFFEFE82C}" srcId="{EFF55587-A5F2-4916-9958-9B5540CFCC03}" destId="{28112A5B-9DB5-44D5-9EDC-7E832B406934}" srcOrd="0" destOrd="0" parTransId="{5B0793D6-070C-475B-968F-313C63048905}" sibTransId="{BBB6B242-EE82-4255-893D-96129DB1A297}"/>
    <dgm:cxn modelId="{BFE12C5B-F07A-44D9-90A6-E58F113B3F21}" type="presOf" srcId="{EFF55587-A5F2-4916-9958-9B5540CFCC03}" destId="{639D2583-310F-459F-9C5A-16B21BC3D5ED}" srcOrd="0" destOrd="0" presId="urn:microsoft.com/office/officeart/2005/8/layout/chevron2"/>
    <dgm:cxn modelId="{A7EED9C2-BE88-45AC-8EE7-6A799EADCE53}" type="presOf" srcId="{A4409B9B-8F03-46BC-A337-132A563B3378}" destId="{12235953-E07B-4892-A1F2-043C377AFF0B}" srcOrd="0" destOrd="1" presId="urn:microsoft.com/office/officeart/2005/8/layout/chevron2"/>
    <dgm:cxn modelId="{D9C76A3C-89F1-4253-AA93-7E8EA3FD5977}" srcId="{EFF55587-A5F2-4916-9958-9B5540CFCC03}" destId="{356D992C-5AC6-4B92-B0CA-C791FAB5EFE3}" srcOrd="2" destOrd="0" parTransId="{86166039-C9BA-4CCB-B2DC-98E7DC39EBD6}" sibTransId="{C4022C7E-5328-4F22-966F-27C721CB9859}"/>
    <dgm:cxn modelId="{BFE13895-3B0F-4003-AFA3-E128F1831F28}" type="presOf" srcId="{28112A5B-9DB5-44D5-9EDC-7E832B406934}" destId="{0F67817E-19A4-4883-B6D8-1A1FB9EC01DA}" srcOrd="0" destOrd="0" presId="urn:microsoft.com/office/officeart/2005/8/layout/chevron2"/>
    <dgm:cxn modelId="{CFCA57CB-6116-4633-9C1D-F09091FFE508}" type="presOf" srcId="{1D0C44FE-D447-4BC7-A7B7-894EE3E2C250}" destId="{44EF0747-6F21-48C5-88F2-85B8B0BD7BE7}" srcOrd="0" destOrd="2" presId="urn:microsoft.com/office/officeart/2005/8/layout/chevron2"/>
    <dgm:cxn modelId="{4E063EDF-7409-4881-82FD-A542CF4B0FE9}" type="presOf" srcId="{8C6487E4-A667-4216-8797-818FFD37E7E2}" destId="{44EF0747-6F21-48C5-88F2-85B8B0BD7BE7}" srcOrd="0" destOrd="0" presId="urn:microsoft.com/office/officeart/2005/8/layout/chevron2"/>
    <dgm:cxn modelId="{698281D3-0730-4282-949A-F22CEA8955AF}" type="presOf" srcId="{F7E5E462-64EE-484B-A004-4A8A04125677}" destId="{12235953-E07B-4892-A1F2-043C377AFF0B}" srcOrd="0" destOrd="0" presId="urn:microsoft.com/office/officeart/2005/8/layout/chevron2"/>
    <dgm:cxn modelId="{FD6F1369-DBBE-4CAF-A5D2-19F971370A3B}" srcId="{28112A5B-9DB5-44D5-9EDC-7E832B406934}" destId="{0C293FA1-0A5F-4793-9BA2-D1F2BD3F0096}" srcOrd="1" destOrd="0" parTransId="{FD3004EA-A64E-4DCF-A20F-B64EA886205C}" sibTransId="{08D6F706-4EE9-4645-8BCA-12D9A57308AA}"/>
    <dgm:cxn modelId="{18BA1D6A-619A-4D63-BD5C-66C0595776E8}" type="presOf" srcId="{31CAD0B0-31BE-44F8-9758-BAEA39A07DF0}" destId="{FE89EFC8-D6F4-43D5-94E1-A650348DB444}" srcOrd="0" destOrd="0" presId="urn:microsoft.com/office/officeart/2005/8/layout/chevron2"/>
    <dgm:cxn modelId="{3D2DDD0A-DE59-4A6C-B332-901949134AE9}" srcId="{356D992C-5AC6-4B92-B0CA-C791FAB5EFE3}" destId="{A4409B9B-8F03-46BC-A337-132A563B3378}" srcOrd="1" destOrd="0" parTransId="{415EE3A8-4D01-40DB-94B3-DB3D7F4FBF64}" sibTransId="{C3F0DEF4-716F-4D83-A8D7-5A8049220C15}"/>
    <dgm:cxn modelId="{5A165C6E-E506-4DA3-A296-3D55F93F5065}" srcId="{356D992C-5AC6-4B92-B0CA-C791FAB5EFE3}" destId="{F7E5E462-64EE-484B-A004-4A8A04125677}" srcOrd="0" destOrd="0" parTransId="{F744B1F8-734B-42F3-9D7A-7A82E52F4820}" sibTransId="{79E1BCEF-5A6C-4519-B590-5B3C14F30024}"/>
    <dgm:cxn modelId="{679FDD7B-7998-43A1-8C21-CA365EB95305}" type="presOf" srcId="{0C293FA1-0A5F-4793-9BA2-D1F2BD3F0096}" destId="{FE89EFC8-D6F4-43D5-94E1-A650348DB444}" srcOrd="0" destOrd="1" presId="urn:microsoft.com/office/officeart/2005/8/layout/chevron2"/>
    <dgm:cxn modelId="{9BE234E3-7239-4B86-B3CB-2D1AD970237B}" srcId="{28112A5B-9DB5-44D5-9EDC-7E832B406934}" destId="{31CAD0B0-31BE-44F8-9758-BAEA39A07DF0}" srcOrd="0" destOrd="0" parTransId="{A22F3AAA-E861-4AA3-BDE7-806FD371CE5F}" sibTransId="{A2248001-76DE-4075-99E0-C231558AC6C2}"/>
    <dgm:cxn modelId="{9351CA47-A4AC-4C7E-9C67-AFE763FFAD8F}" srcId="{D9A1C25C-BA70-4552-B140-07888C8A49BA}" destId="{7E012F91-A245-44BE-9613-D71911EAB3C8}" srcOrd="1" destOrd="0" parTransId="{4A30F840-6E7C-407B-8098-E303FA49FF4B}" sibTransId="{A431CCC4-5991-47F0-AD7E-911CF14D5122}"/>
    <dgm:cxn modelId="{71432F51-2429-4BB9-AC11-4270432509A5}" srcId="{D9A1C25C-BA70-4552-B140-07888C8A49BA}" destId="{8C6487E4-A667-4216-8797-818FFD37E7E2}" srcOrd="0" destOrd="0" parTransId="{B17B7B15-95CA-4FBD-82F8-C91931795626}" sibTransId="{B956507C-2C53-4AC6-81BE-BCF162348D61}"/>
    <dgm:cxn modelId="{6E29531C-C913-472F-9F71-B31449166528}" type="presParOf" srcId="{639D2583-310F-459F-9C5A-16B21BC3D5ED}" destId="{FEA477AD-ECC5-4F14-A7E6-0B2BC7C47998}" srcOrd="0" destOrd="0" presId="urn:microsoft.com/office/officeart/2005/8/layout/chevron2"/>
    <dgm:cxn modelId="{5B3FC158-C2FF-4251-ADC5-68DC24E923F1}" type="presParOf" srcId="{FEA477AD-ECC5-4F14-A7E6-0B2BC7C47998}" destId="{0F67817E-19A4-4883-B6D8-1A1FB9EC01DA}" srcOrd="0" destOrd="0" presId="urn:microsoft.com/office/officeart/2005/8/layout/chevron2"/>
    <dgm:cxn modelId="{5FAEDD4C-FB5E-4CEC-B0D8-14859959F386}" type="presParOf" srcId="{FEA477AD-ECC5-4F14-A7E6-0B2BC7C47998}" destId="{FE89EFC8-D6F4-43D5-94E1-A650348DB444}" srcOrd="1" destOrd="0" presId="urn:microsoft.com/office/officeart/2005/8/layout/chevron2"/>
    <dgm:cxn modelId="{7DE862BD-A834-4416-A910-C70CB04B033F}" type="presParOf" srcId="{639D2583-310F-459F-9C5A-16B21BC3D5ED}" destId="{5D699FB0-D20C-471A-9E42-4A210F0884B5}" srcOrd="1" destOrd="0" presId="urn:microsoft.com/office/officeart/2005/8/layout/chevron2"/>
    <dgm:cxn modelId="{DACA3896-8BA7-4B68-8B40-7A5D09D8663C}" type="presParOf" srcId="{639D2583-310F-459F-9C5A-16B21BC3D5ED}" destId="{F742DC13-70DA-4001-9F8E-F8A316745BCE}" srcOrd="2" destOrd="0" presId="urn:microsoft.com/office/officeart/2005/8/layout/chevron2"/>
    <dgm:cxn modelId="{42769E81-0953-4633-999B-02F9705D2522}" type="presParOf" srcId="{F742DC13-70DA-4001-9F8E-F8A316745BCE}" destId="{BF707679-E151-4E45-A28E-B33D7375C2D3}" srcOrd="0" destOrd="0" presId="urn:microsoft.com/office/officeart/2005/8/layout/chevron2"/>
    <dgm:cxn modelId="{E8528CA9-CE45-47D8-8465-26F9D109536A}" type="presParOf" srcId="{F742DC13-70DA-4001-9F8E-F8A316745BCE}" destId="{44EF0747-6F21-48C5-88F2-85B8B0BD7BE7}" srcOrd="1" destOrd="0" presId="urn:microsoft.com/office/officeart/2005/8/layout/chevron2"/>
    <dgm:cxn modelId="{DD5934C0-8CBE-4114-9F96-134E9779AE3D}" type="presParOf" srcId="{639D2583-310F-459F-9C5A-16B21BC3D5ED}" destId="{80C725F0-A817-4C0C-B320-42C9953D8140}" srcOrd="3" destOrd="0" presId="urn:microsoft.com/office/officeart/2005/8/layout/chevron2"/>
    <dgm:cxn modelId="{B7646036-922F-4110-91FF-E8D04A5D3D5F}" type="presParOf" srcId="{639D2583-310F-459F-9C5A-16B21BC3D5ED}" destId="{AD9CBB45-F452-4FB6-80B8-7C056E75F197}" srcOrd="4" destOrd="0" presId="urn:microsoft.com/office/officeart/2005/8/layout/chevron2"/>
    <dgm:cxn modelId="{F6B94DCB-9F15-4A05-BFBF-7601A1A4249E}" type="presParOf" srcId="{AD9CBB45-F452-4FB6-80B8-7C056E75F197}" destId="{453726D7-56CE-403A-8978-C3002177C28D}" srcOrd="0" destOrd="0" presId="urn:microsoft.com/office/officeart/2005/8/layout/chevron2"/>
    <dgm:cxn modelId="{5EFD0F8D-E2AF-4FFC-88B2-70F2BCA732A3}" type="presParOf" srcId="{AD9CBB45-F452-4FB6-80B8-7C056E75F197}" destId="{12235953-E07B-4892-A1F2-043C377AFF0B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3464C3BA-78BF-4900-B1A8-EE6D074E28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F4B25-E51B-4138-A41E-B8C3B258565C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159668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314960"/>
            <a:ext cx="8305800" cy="996852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144700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144700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142318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A2385-4507-4A05-B6D4-A8BC5CE81E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7583-4995-4084-8136-4D9EF939C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43A-3943-427C-94F9-010F7FFA5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25425"/>
            <a:ext cx="8393113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5761" y="1449388"/>
            <a:ext cx="4885690" cy="4751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5583D03C-B028-4E08-879B-84D8F67C29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25425"/>
            <a:ext cx="8393113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40481" y="1444308"/>
            <a:ext cx="4885690" cy="4751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364490" y="1439228"/>
            <a:ext cx="3344863" cy="4751387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5583D03C-B028-4E08-879B-84D8F67C29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2345158-B0A6-4EFA-AD39-F4D5A48C2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4FDA-3D8B-4866-A6FA-C4EA952DC3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FCC5-8BB4-4B95-B506-56C36C45D4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76B4-D416-49C3-8119-66DD8F6C52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9D2D-9B35-49CC-8E0D-820FC7D58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829-A48E-40B0-AD9A-1BDB85339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61A530-C033-4794-AC5B-A5782449A9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AB69C2-9F8D-48E9-B9E7-00366381B6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479C8AF-76A2-4D1D-804A-7E65CABF60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 Journey in Discipleship</a:t>
            </a:r>
          </a:p>
          <a:p>
            <a:r>
              <a:rPr lang="en-US" sz="2600" dirty="0" smtClean="0"/>
              <a:t>“And you should imitate me, just as I imitate Christ.”</a:t>
            </a:r>
          </a:p>
          <a:p>
            <a:endParaRPr lang="en-US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Apostle Paul</a:t>
            </a:r>
            <a:endParaRPr lang="en-US" dirty="0"/>
          </a:p>
        </p:txBody>
      </p:sp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2060" y="2832927"/>
            <a:ext cx="2839879" cy="353739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38240" y="5628641"/>
            <a:ext cx="258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Apostle Paul (</a:t>
            </a:r>
            <a:r>
              <a:rPr lang="en-US" sz="1200" dirty="0" err="1" smtClean="0"/>
              <a:t>Paulus</a:t>
            </a:r>
            <a:r>
              <a:rPr lang="en-US" sz="1200" dirty="0" smtClean="0"/>
              <a:t> of Tarsus)</a:t>
            </a:r>
            <a:br>
              <a:rPr lang="en-US" sz="1200" dirty="0" smtClean="0"/>
            </a:br>
            <a:r>
              <a:rPr lang="en-US" sz="1200" dirty="0" err="1" smtClean="0"/>
              <a:t>Stavronikita</a:t>
            </a:r>
            <a:r>
              <a:rPr lang="en-US" sz="1200" dirty="0" smtClean="0"/>
              <a:t> Monastery , Athos</a:t>
            </a:r>
            <a:br>
              <a:rPr lang="en-US" sz="1200" dirty="0" smtClean="0"/>
            </a:br>
            <a:r>
              <a:rPr lang="en-US" sz="1200" dirty="0" err="1" smtClean="0"/>
              <a:t>Theophanes</a:t>
            </a:r>
            <a:r>
              <a:rPr lang="en-US" sz="1200" dirty="0" smtClean="0"/>
              <a:t> Kris</a:t>
            </a:r>
          </a:p>
          <a:p>
            <a:pPr algn="r"/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Application: Are you discipling?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Paul’s life is a call back to disciple making.</a:t>
            </a:r>
          </a:p>
          <a:p>
            <a:r>
              <a:rPr lang="en-US" dirty="0" smtClean="0"/>
              <a:t>We have to reclaim discipleship.</a:t>
            </a:r>
          </a:p>
          <a:p>
            <a:r>
              <a:rPr lang="en-US" dirty="0" smtClean="0"/>
              <a:t>How many disciples do you have?</a:t>
            </a:r>
          </a:p>
          <a:p>
            <a:pPr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b="1" dirty="0" smtClean="0"/>
              <a:t>How can I call myself a disciple of Jesus, if I don’t have a disciple of my own?</a:t>
            </a:r>
            <a:endParaRPr lang="en-US" sz="2800" b="1" dirty="0"/>
          </a:p>
        </p:txBody>
      </p:sp>
      <p:pic>
        <p:nvPicPr>
          <p:cNvPr id="7" name="ClipArt Placeholder 6" descr="Paulinprisonlarge.jpg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395605" y="1527518"/>
            <a:ext cx="3344863" cy="4068077"/>
          </a:xfrm>
        </p:spPr>
      </p:pic>
      <p:sp>
        <p:nvSpPr>
          <p:cNvPr id="8" name="TextBox 7"/>
          <p:cNvSpPr txBox="1"/>
          <p:nvPr/>
        </p:nvSpPr>
        <p:spPr>
          <a:xfrm>
            <a:off x="294641" y="5669280"/>
            <a:ext cx="344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 The Apostle Paul in Prison</a:t>
            </a:r>
          </a:p>
          <a:p>
            <a:r>
              <a:rPr lang="en-US" sz="1600" i="1" dirty="0" smtClean="0"/>
              <a:t> </a:t>
            </a:r>
            <a:r>
              <a:rPr lang="en-US" sz="1600" dirty="0" smtClean="0"/>
              <a:t>Rembrandt </a:t>
            </a:r>
          </a:p>
          <a:p>
            <a:r>
              <a:rPr lang="en-US" sz="1600" dirty="0" smtClean="0"/>
              <a:t>(c.1627)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 Hebrew of Hebrews Disciplining the Greeks</a:t>
            </a:r>
          </a:p>
          <a:p>
            <a:r>
              <a:rPr lang="en-US" sz="2600" dirty="0" smtClean="0"/>
              <a:t>“And you should imitate me, just as I imitate Christ.”</a:t>
            </a:r>
          </a:p>
          <a:p>
            <a:endParaRPr lang="en-US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Apostle Paul</a:t>
            </a:r>
            <a:endParaRPr lang="en-US" dirty="0"/>
          </a:p>
        </p:txBody>
      </p:sp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2060" y="2832927"/>
            <a:ext cx="2839879" cy="353739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38240" y="5628641"/>
            <a:ext cx="258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Apostle Paul (</a:t>
            </a:r>
            <a:r>
              <a:rPr lang="en-US" sz="1200" dirty="0" err="1" smtClean="0"/>
              <a:t>Paulus</a:t>
            </a:r>
            <a:r>
              <a:rPr lang="en-US" sz="1200" dirty="0" smtClean="0"/>
              <a:t> of Tarsus)</a:t>
            </a:r>
            <a:br>
              <a:rPr lang="en-US" sz="1200" dirty="0" smtClean="0"/>
            </a:br>
            <a:r>
              <a:rPr lang="en-US" sz="1200" dirty="0" err="1" smtClean="0"/>
              <a:t>Stavronikita</a:t>
            </a:r>
            <a:r>
              <a:rPr lang="en-US" sz="1200" dirty="0" smtClean="0"/>
              <a:t> Monastery , Athos</a:t>
            </a:r>
            <a:br>
              <a:rPr lang="en-US" sz="1200" dirty="0" smtClean="0"/>
            </a:br>
            <a:r>
              <a:rPr lang="en-US" sz="1200" dirty="0" err="1" smtClean="0"/>
              <a:t>Theophanes</a:t>
            </a:r>
            <a:r>
              <a:rPr lang="en-US" sz="1200" dirty="0" smtClean="0"/>
              <a:t> Kris</a:t>
            </a:r>
          </a:p>
          <a:p>
            <a:pPr algn="r"/>
            <a:endParaRPr lang="en-US" sz="1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6000" dirty="0" smtClean="0"/>
              <a:t>Background</a:t>
            </a:r>
            <a:endParaRPr lang="en-US" dirty="0"/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Roman Citizen</a:t>
            </a:r>
          </a:p>
          <a:p>
            <a:r>
              <a:rPr lang="en-US" sz="3600" dirty="0" smtClean="0"/>
              <a:t>A Hebrew of Hebrews</a:t>
            </a:r>
          </a:p>
          <a:p>
            <a:r>
              <a:rPr lang="en-US" sz="3600" dirty="0" smtClean="0"/>
              <a:t>A Pharisee the son of a Pharisee</a:t>
            </a:r>
          </a:p>
          <a:p>
            <a:r>
              <a:rPr lang="en-US" sz="3600" dirty="0" smtClean="0"/>
              <a:t>A Student of Gamaliel</a:t>
            </a:r>
          </a:p>
          <a:p>
            <a:endParaRPr lang="en-US" sz="3600" dirty="0"/>
          </a:p>
        </p:txBody>
      </p:sp>
      <p:pic>
        <p:nvPicPr>
          <p:cNvPr id="5" name="ClipArt Placeholder 4" descr="461px-StPaul_ElGreco.jpg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tretch>
            <a:fillRect/>
          </a:stretch>
        </p:blipFill>
        <p:spPr>
          <a:xfrm>
            <a:off x="5403850" y="1408169"/>
            <a:ext cx="3344863" cy="4346145"/>
          </a:xfrm>
        </p:spPr>
      </p:pic>
      <p:sp>
        <p:nvSpPr>
          <p:cNvPr id="6" name="TextBox 5"/>
          <p:cNvSpPr txBox="1"/>
          <p:nvPr/>
        </p:nvSpPr>
        <p:spPr>
          <a:xfrm>
            <a:off x="5933981" y="5842000"/>
            <a:ext cx="2284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 Paul, by El Greco</a:t>
            </a:r>
            <a:endParaRPr lang="en-US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8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8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8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8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lipArt Placeholder 4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How to become a Rabbi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67817E-19A4-4883-B6D8-1A1FB9EC0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0F67817E-19A4-4883-B6D8-1A1FB9EC0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0F67817E-19A4-4883-B6D8-1A1FB9EC0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89EFC8-D6F4-43D5-94E1-A650348DB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graphicEl>
                                              <a:dgm id="{FE89EFC8-D6F4-43D5-94E1-A650348DB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FE89EFC8-D6F4-43D5-94E1-A650348DB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707679-E151-4E45-A28E-B33D7375C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BF707679-E151-4E45-A28E-B33D7375C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BF707679-E151-4E45-A28E-B33D7375C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EF0747-6F21-48C5-88F2-85B8B0BD7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44EF0747-6F21-48C5-88F2-85B8B0BD7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44EF0747-6F21-48C5-88F2-85B8B0BD7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3726D7-56CE-403A-8978-C3002177C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453726D7-56CE-403A-8978-C3002177C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453726D7-56CE-403A-8978-C3002177C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235953-E07B-4892-A1F2-043C377A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12235953-E07B-4892-A1F2-043C377A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12235953-E07B-4892-A1F2-043C377A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Paul Persecutes the Church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Paul was a disciple of Gamaliel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What do we know about Gamaliel? </a:t>
            </a:r>
          </a:p>
          <a:p>
            <a:pPr algn="ctr">
              <a:buNone/>
            </a:pPr>
            <a:r>
              <a:rPr lang="en-US" sz="2000" dirty="0" smtClean="0"/>
              <a:t>(Acts 5:34-39)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dirty="0" smtClean="0"/>
              <a:t>What was Saul doing? </a:t>
            </a:r>
          </a:p>
          <a:p>
            <a:pPr algn="ctr">
              <a:buNone/>
            </a:pPr>
            <a:r>
              <a:rPr lang="en-US" sz="2000" dirty="0" smtClean="0">
                <a:solidFill>
                  <a:prstClr val="white"/>
                </a:solidFill>
              </a:rPr>
              <a:t>(Acts 8:1, 9:1,2)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dirty="0" smtClean="0"/>
              <a:t>Saul was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FAILING</a:t>
            </a:r>
            <a:r>
              <a:rPr lang="en-US" dirty="0" smtClean="0"/>
              <a:t> as a talmidim</a:t>
            </a:r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7" name="ClipArt Placeholder 6" descr="mm bk1 p006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5285" y="2071028"/>
            <a:ext cx="3344863" cy="2696576"/>
          </a:xfrm>
        </p:spPr>
      </p:pic>
      <p:sp>
        <p:nvSpPr>
          <p:cNvPr id="8" name="TextBox 7"/>
          <p:cNvSpPr txBox="1"/>
          <p:nvPr/>
        </p:nvSpPr>
        <p:spPr>
          <a:xfrm>
            <a:off x="558800" y="4876800"/>
            <a:ext cx="301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The Martyrs Mirror</a:t>
            </a:r>
          </a:p>
          <a:p>
            <a:r>
              <a:rPr lang="en-US" sz="1600" dirty="0" smtClean="0"/>
              <a:t>Jan </a:t>
            </a:r>
            <a:r>
              <a:rPr lang="en-US" sz="1600" dirty="0" err="1" smtClean="0"/>
              <a:t>Luiken</a:t>
            </a:r>
            <a:endParaRPr lang="en-US" sz="1600" dirty="0" smtClean="0"/>
          </a:p>
          <a:p>
            <a:r>
              <a:rPr lang="en-US" sz="1600" dirty="0" smtClean="0"/>
              <a:t>1660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Paul's  Repentance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en-US" sz="3500" dirty="0" smtClean="0"/>
              <a:t>There was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3500" dirty="0" smtClean="0"/>
              <a:t> Damascus Road conversion</a:t>
            </a:r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dirty="0" smtClean="0"/>
              <a:t>By making this Paul’s conversion, we say that the Jewish system wasn’t working.   </a:t>
            </a:r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dirty="0" smtClean="0"/>
              <a:t>What happens if we redefine this episode as repentance?</a:t>
            </a:r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dirty="0" smtClean="0"/>
              <a:t>Is he persecuting the church as an unbeliever or as a believer who is misled?</a:t>
            </a:r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dirty="0" smtClean="0"/>
              <a:t>Does this idea change how we approach people in AL (the buckle of the Bible Belt)?</a:t>
            </a:r>
            <a:endParaRPr lang="en-US" dirty="0"/>
          </a:p>
        </p:txBody>
      </p:sp>
      <p:pic>
        <p:nvPicPr>
          <p:cNvPr id="7" name="ClipArt Placeholder 6" descr="Caravaggio-The_Conversion_on_the_Way_to_Damascus.jpg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5602558" y="1488440"/>
            <a:ext cx="2931842" cy="3881120"/>
          </a:xfrm>
        </p:spPr>
      </p:pic>
      <p:sp>
        <p:nvSpPr>
          <p:cNvPr id="8" name="TextBox 7"/>
          <p:cNvSpPr txBox="1"/>
          <p:nvPr/>
        </p:nvSpPr>
        <p:spPr>
          <a:xfrm>
            <a:off x="5567680" y="5425440"/>
            <a:ext cx="301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The conversion on the way to Damascus</a:t>
            </a:r>
          </a:p>
          <a:p>
            <a:r>
              <a:rPr lang="en-US" sz="1600" dirty="0" smtClean="0"/>
              <a:t>Caravaggio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Paul's Planting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200" b="1" dirty="0" smtClean="0"/>
              <a:t>Missionary Journey 1 &amp; 2</a:t>
            </a:r>
          </a:p>
          <a:p>
            <a:pPr algn="ctr">
              <a:buNone/>
            </a:pPr>
            <a:r>
              <a:rPr lang="en-US" dirty="0" smtClean="0"/>
              <a:t>TOTAL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dirty="0" smtClean="0"/>
              <a:t> churches in </a:t>
            </a:r>
            <a:r>
              <a:rPr lang="en-US" sz="3200" b="1" dirty="0" smtClean="0">
                <a:solidFill>
                  <a:srgbClr val="C00000"/>
                </a:solidFill>
              </a:rPr>
              <a:t>3½</a:t>
            </a:r>
            <a:r>
              <a:rPr lang="en-US" dirty="0" smtClean="0"/>
              <a:t> years</a:t>
            </a:r>
          </a:p>
          <a:p>
            <a:pPr algn="ctr">
              <a:buNone/>
            </a:pPr>
            <a:r>
              <a:rPr lang="en-US" dirty="0" smtClean="0"/>
              <a:t>Average: 5 churches per year</a:t>
            </a:r>
          </a:p>
          <a:p>
            <a:pPr algn="ctr">
              <a:buNone/>
            </a:pPr>
            <a:r>
              <a:rPr lang="en-US" sz="2000" dirty="0" smtClean="0"/>
              <a:t>Every one of them has problems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The next 8 years will be spent</a:t>
            </a:r>
          </a:p>
          <a:p>
            <a:pPr algn="ctr">
              <a:buNone/>
            </a:pPr>
            <a:r>
              <a:rPr lang="en-US" dirty="0" smtClean="0"/>
              <a:t>either travelling or in just two</a:t>
            </a:r>
          </a:p>
          <a:p>
            <a:pPr algn="ctr">
              <a:buNone/>
            </a:pPr>
            <a:r>
              <a:rPr lang="en-US" dirty="0" smtClean="0"/>
              <a:t>churches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/>
              <a:t>What changed?</a:t>
            </a:r>
          </a:p>
        </p:txBody>
      </p:sp>
      <p:pic>
        <p:nvPicPr>
          <p:cNvPr id="7" name="ClipArt Placeholder 6" descr="Saint-Paul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81989" y="1404303"/>
            <a:ext cx="1948574" cy="4751387"/>
          </a:xfrm>
        </p:spPr>
      </p:pic>
      <p:sp>
        <p:nvSpPr>
          <p:cNvPr id="8" name="TextBox 7"/>
          <p:cNvSpPr txBox="1"/>
          <p:nvPr/>
        </p:nvSpPr>
        <p:spPr>
          <a:xfrm>
            <a:off x="940272" y="6075680"/>
            <a:ext cx="2042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Saint Paul</a:t>
            </a:r>
          </a:p>
          <a:p>
            <a:pPr algn="r"/>
            <a:r>
              <a:rPr lang="en-US" sz="1600" dirty="0" smtClean="0"/>
              <a:t> Byzantine ivory relief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Paul &amp; Timothy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Timothy’s mother was Jewish and his father was Greek</a:t>
            </a:r>
          </a:p>
          <a:p>
            <a:r>
              <a:rPr lang="en-US" dirty="0" smtClean="0"/>
              <a:t>Timothy most likely wanted to be a Rabbi</a:t>
            </a:r>
          </a:p>
          <a:p>
            <a:r>
              <a:rPr lang="en-US" dirty="0" smtClean="0"/>
              <a:t>Timothy’s bi-racial ethnicity prevented him from becoming talmid</a:t>
            </a:r>
          </a:p>
          <a:p>
            <a:r>
              <a:rPr lang="en-US" dirty="0" smtClean="0"/>
              <a:t>Timothy was  a top student (Acts 16:2).  </a:t>
            </a:r>
          </a:p>
          <a:p>
            <a:r>
              <a:rPr lang="en-US" dirty="0" smtClean="0"/>
              <a:t>Paul takes Timothy on as his talmid</a:t>
            </a:r>
            <a:endParaRPr lang="en-US" dirty="0"/>
          </a:p>
        </p:txBody>
      </p:sp>
      <p:pic>
        <p:nvPicPr>
          <p:cNvPr id="9" name="ClipArt Placeholder 8" descr="PaulAndTimothy.jpg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5378440" y="1474378"/>
            <a:ext cx="3521720" cy="3845718"/>
          </a:xfrm>
        </p:spPr>
      </p:pic>
      <p:sp>
        <p:nvSpPr>
          <p:cNvPr id="10" name="TextBox 9"/>
          <p:cNvSpPr txBox="1"/>
          <p:nvPr/>
        </p:nvSpPr>
        <p:spPr>
          <a:xfrm>
            <a:off x="5567680" y="5425440"/>
            <a:ext cx="301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Paul and Timothy in the </a:t>
            </a:r>
            <a:r>
              <a:rPr lang="en-US" sz="1600" b="1" dirty="0" err="1" smtClean="0"/>
              <a:t>Barberini</a:t>
            </a:r>
            <a:r>
              <a:rPr lang="en-US" sz="1600" b="1" dirty="0" smtClean="0"/>
              <a:t> Latin Code 587, Vatican Apostolic Library</a:t>
            </a:r>
            <a:endParaRPr lang="en-US" sz="16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Paul in Ephesus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Paul meets a group of John the Baptist’s disciples </a:t>
            </a:r>
          </a:p>
          <a:p>
            <a:r>
              <a:rPr lang="en-US" dirty="0" smtClean="0"/>
              <a:t>He baptizes the 12 men and takes them on his disciples (talmid)</a:t>
            </a:r>
          </a:p>
          <a:p>
            <a:r>
              <a:rPr lang="en-US" dirty="0" smtClean="0"/>
              <a:t>Teaches for 3 years</a:t>
            </a:r>
          </a:p>
          <a:p>
            <a:r>
              <a:rPr lang="en-US" dirty="0" smtClean="0"/>
              <a:t>The Ephesian riot</a:t>
            </a:r>
          </a:p>
          <a:p>
            <a:endParaRPr lang="en-US" dirty="0"/>
          </a:p>
        </p:txBody>
      </p:sp>
      <p:pic>
        <p:nvPicPr>
          <p:cNvPr id="9" name="ClipArt Placeholder 8" descr="PaulT.jpg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326873" y="2167652"/>
            <a:ext cx="3395719" cy="2522696"/>
          </a:xfrm>
        </p:spPr>
      </p:pic>
      <p:sp>
        <p:nvSpPr>
          <p:cNvPr id="10" name="TextBox 9"/>
          <p:cNvSpPr txBox="1"/>
          <p:nvPr/>
        </p:nvSpPr>
        <p:spPr>
          <a:xfrm>
            <a:off x="304801" y="4724400"/>
            <a:ext cx="3440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Saint Paul Writing His Epistles</a:t>
            </a:r>
          </a:p>
          <a:p>
            <a:r>
              <a:rPr lang="en-US" sz="1600" dirty="0" smtClean="0"/>
              <a:t>16th century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Do you know another Rabbi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who picked disciples who had been with John the Baptist?</a:t>
            </a:r>
          </a:p>
          <a:p>
            <a:r>
              <a:rPr lang="en-US" dirty="0" smtClean="0"/>
              <a:t>who chose 12 of them and taught them for 3 years?</a:t>
            </a:r>
          </a:p>
          <a:p>
            <a:r>
              <a:rPr lang="en-US" dirty="0" smtClean="0"/>
              <a:t>who had a young disciple he calls “my son?”</a:t>
            </a:r>
          </a:p>
          <a:p>
            <a:r>
              <a:rPr lang="en-US" dirty="0" smtClean="0"/>
              <a:t>who was falsely accused of blaspheming a temple?</a:t>
            </a:r>
          </a:p>
          <a:p>
            <a:r>
              <a:rPr lang="en-US" dirty="0" smtClean="0"/>
              <a:t>who was judged innocent by a Roman official?</a:t>
            </a:r>
          </a:p>
          <a:p>
            <a:r>
              <a:rPr lang="en-US" dirty="0" smtClean="0"/>
              <a:t>who was executed by the Romans?</a:t>
            </a:r>
            <a:endParaRPr lang="en-US" dirty="0"/>
          </a:p>
        </p:txBody>
      </p:sp>
      <p:pic>
        <p:nvPicPr>
          <p:cNvPr id="5" name="ClipArt Placeholder 4" descr="st-paul-kariye-muzesi.preview.jpg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5383530" y="1460933"/>
            <a:ext cx="3344863" cy="4342216"/>
          </a:xfrm>
        </p:spPr>
      </p:pic>
      <p:sp>
        <p:nvSpPr>
          <p:cNvPr id="7" name="TextBox 6"/>
          <p:cNvSpPr txBox="1"/>
          <p:nvPr/>
        </p:nvSpPr>
        <p:spPr>
          <a:xfrm>
            <a:off x="5262881" y="5791200"/>
            <a:ext cx="3440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 St. Paul</a:t>
            </a:r>
          </a:p>
          <a:p>
            <a:r>
              <a:rPr lang="en-US" sz="1600" dirty="0" err="1" smtClean="0"/>
              <a:t>Chora</a:t>
            </a:r>
            <a:r>
              <a:rPr lang="en-US" sz="1600" dirty="0" smtClean="0"/>
              <a:t>  Museum, Istanbul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2508</TotalTime>
  <Words>518</Words>
  <Application>Microsoft PowerPoint</Application>
  <PresentationFormat>On-screen Show (4:3)</PresentationFormat>
  <Paragraphs>96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The Apostle Paul</vt:lpstr>
      <vt:lpstr>Background</vt:lpstr>
      <vt:lpstr>How to become a Rabbi</vt:lpstr>
      <vt:lpstr>Paul Persecutes the Church</vt:lpstr>
      <vt:lpstr>Paul's  Repentance</vt:lpstr>
      <vt:lpstr>Paul's Planting</vt:lpstr>
      <vt:lpstr>Paul &amp; Timothy</vt:lpstr>
      <vt:lpstr>Paul in Ephesus</vt:lpstr>
      <vt:lpstr>Do you know another Rabbi…</vt:lpstr>
      <vt:lpstr>Application: Are you discipling?</vt:lpstr>
      <vt:lpstr>The Apostle Paul</vt:lpstr>
    </vt:vector>
  </TitlesOfParts>
  <Manager/>
  <Company>ARELLO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Apostle Paul</dc:title>
  <dc:subject/>
  <dc:creator>Randall Bowman </dc:creator>
  <cp:keywords/>
  <dc:description/>
  <cp:lastModifiedBy>Randall Bowman </cp:lastModifiedBy>
  <cp:revision>10</cp:revision>
  <cp:lastPrinted>1601-01-01T00:00:00Z</cp:lastPrinted>
  <dcterms:created xsi:type="dcterms:W3CDTF">2008-07-01T14:12:02Z</dcterms:created>
  <dcterms:modified xsi:type="dcterms:W3CDTF">2008-08-10T14:19:39Z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TC101030671033</vt:lpwstr>
  </property>
</Properties>
</file>